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3"/>
  </p:notesMasterIdLst>
  <p:handoutMasterIdLst>
    <p:handoutMasterId r:id="rId24"/>
  </p:handoutMasterIdLst>
  <p:sldIdLst>
    <p:sldId id="258" r:id="rId2"/>
    <p:sldId id="762" r:id="rId3"/>
    <p:sldId id="789" r:id="rId4"/>
    <p:sldId id="763" r:id="rId5"/>
    <p:sldId id="784" r:id="rId6"/>
    <p:sldId id="767" r:id="rId7"/>
    <p:sldId id="785" r:id="rId8"/>
    <p:sldId id="780" r:id="rId9"/>
    <p:sldId id="781" r:id="rId10"/>
    <p:sldId id="766" r:id="rId11"/>
    <p:sldId id="768" r:id="rId12"/>
    <p:sldId id="786" r:id="rId13"/>
    <p:sldId id="787" r:id="rId14"/>
    <p:sldId id="788" r:id="rId15"/>
    <p:sldId id="764" r:id="rId16"/>
    <p:sldId id="765" r:id="rId17"/>
    <p:sldId id="777" r:id="rId18"/>
    <p:sldId id="778" r:id="rId19"/>
    <p:sldId id="779" r:id="rId20"/>
    <p:sldId id="783" r:id="rId21"/>
    <p:sldId id="782"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9966FF"/>
    <a:srgbClr val="3366FF"/>
    <a:srgbClr val="FF0000"/>
    <a:srgbClr val="66CCFF"/>
    <a:srgbClr val="FF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43"/>
    <p:restoredTop sz="94577"/>
  </p:normalViewPr>
  <p:slideViewPr>
    <p:cSldViewPr>
      <p:cViewPr varScale="1">
        <p:scale>
          <a:sx n="116" d="100"/>
          <a:sy n="116" d="100"/>
        </p:scale>
        <p:origin x="171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14"/>
    </p:cViewPr>
  </p:sorterViewPr>
  <p:notesViewPr>
    <p:cSldViewPr>
      <p:cViewPr varScale="1">
        <p:scale>
          <a:sx n="78" d="100"/>
          <a:sy n="78" d="100"/>
        </p:scale>
        <p:origin x="-4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0E261E12-8D5C-D14C-8F9A-3633AE7AC15A}" type="slidenum">
              <a:rPr lang="en-US"/>
              <a:pPr>
                <a:defRPr/>
              </a:pPr>
              <a:t>‹#›</a:t>
            </a:fld>
            <a:endParaRPr lang="en-US"/>
          </a:p>
        </p:txBody>
      </p:sp>
    </p:spTree>
    <p:extLst>
      <p:ext uri="{BB962C8B-B14F-4D97-AF65-F5344CB8AC3E}">
        <p14:creationId xmlns:p14="http://schemas.microsoft.com/office/powerpoint/2010/main" val="207400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DCBA6D3D-ECBB-AF4D-9FC7-458FD5029181}" type="slidenum">
              <a:rPr lang="en-US"/>
              <a:pPr>
                <a:defRPr/>
              </a:pPr>
              <a:t>‹#›</a:t>
            </a:fld>
            <a:endParaRPr lang="en-US"/>
          </a:p>
        </p:txBody>
      </p:sp>
    </p:spTree>
    <p:extLst>
      <p:ext uri="{BB962C8B-B14F-4D97-AF65-F5344CB8AC3E}">
        <p14:creationId xmlns:p14="http://schemas.microsoft.com/office/powerpoint/2010/main" val="108435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B77CF6B-7170-584F-BB3A-787564BC6682}" type="slidenum">
              <a:rPr lang="en-US" sz="1200">
                <a:latin typeface="Arial" charset="0"/>
              </a:rPr>
              <a:pPr eaLnBrk="1" hangingPunct="1"/>
              <a:t>1</a:t>
            </a:fld>
            <a:endParaRPr lang="en-US" sz="1200">
              <a:latin typeface="Arial"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8E5FA8C3-C01F-5B43-AD2C-161E4E8E5394}"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Selling Does Not Imply Ownership, and Vice-Versa: A Dissection</a:t>
            </a:r>
          </a:p>
        </p:txBody>
      </p:sp>
      <p:sp>
        <p:nvSpPr>
          <p:cNvPr id="5"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PFS 2022</a:t>
            </a:r>
          </a:p>
        </p:txBody>
      </p:sp>
      <p:sp>
        <p:nvSpPr>
          <p:cNvPr id="64665" name="Rectangle 153"/>
          <p:cNvSpPr>
            <a:spLocks noGrp="1" noChangeArrowheads="1"/>
          </p:cNvSpPr>
          <p:nvPr>
            <p:ph type="ctrTitle" sz="quarter"/>
          </p:nvPr>
        </p:nvSpPr>
        <p:spPr>
          <a:xfrm>
            <a:off x="381000" y="609600"/>
            <a:ext cx="5791200" cy="1736725"/>
          </a:xfrm>
        </p:spPr>
        <p:txBody>
          <a:bodyPr anchor="b" anchorCtr="1"/>
          <a:lstStyle>
            <a:lvl1pPr>
              <a:defRPr sz="3600"/>
            </a:lvl1pPr>
          </a:lstStyle>
          <a:p>
            <a:r>
              <a:rPr lang="en-US"/>
              <a:t>Click to edit Master title style</a:t>
            </a:r>
          </a:p>
        </p:txBody>
      </p:sp>
      <p:sp>
        <p:nvSpPr>
          <p:cNvPr id="64666" name="Rectangle 154"/>
          <p:cNvSpPr>
            <a:spLocks noGrp="1" noChangeArrowheads="1"/>
          </p:cNvSpPr>
          <p:nvPr>
            <p:ph type="subTitle" sz="quarter" idx="1"/>
          </p:nvPr>
        </p:nvSpPr>
        <p:spPr>
          <a:xfrm>
            <a:off x="609600" y="2819400"/>
            <a:ext cx="6172200" cy="1752600"/>
          </a:xfrm>
        </p:spPr>
        <p:txBody>
          <a:bodyPr/>
          <a:lstStyle>
            <a:lvl1pPr marL="0" indent="0">
              <a:buFont typeface="Arial" charset="0"/>
              <a:buNone/>
              <a:defRPr>
                <a:solidFill>
                  <a:schemeClr val="tx1"/>
                </a:solidFill>
              </a:defRPr>
            </a:lvl1pPr>
          </a:lstStyle>
          <a:p>
            <a:r>
              <a:rPr lang="en-US" dirty="0"/>
              <a:t>Click to edit Master subtitle style</a:t>
            </a:r>
          </a:p>
        </p:txBody>
      </p:sp>
      <p:sp>
        <p:nvSpPr>
          <p:cNvPr id="6" name="Rectangle 155"/>
          <p:cNvSpPr>
            <a:spLocks noGrp="1" noChangeArrowheads="1"/>
          </p:cNvSpPr>
          <p:nvPr>
            <p:ph type="dt" sz="quarter" idx="10"/>
          </p:nvPr>
        </p:nvSpPr>
        <p:spPr bwMode="auto">
          <a:xfrm>
            <a:off x="3048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7" name="Rectangle 15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8" name="Rectangle 157"/>
          <p:cNvSpPr>
            <a:spLocks noGrp="1" noChangeArrowheads="1"/>
          </p:cNvSpPr>
          <p:nvPr>
            <p:ph type="sldNum" sz="quarter" idx="12"/>
          </p:nvPr>
        </p:nvSpPr>
        <p:spPr bwMode="auto">
          <a:xfrm>
            <a:off x="66294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dirty="0"/>
          </a:p>
        </p:txBody>
      </p:sp>
    </p:spTree>
    <p:extLst>
      <p:ext uri="{BB962C8B-B14F-4D97-AF65-F5344CB8AC3E}">
        <p14:creationId xmlns:p14="http://schemas.microsoft.com/office/powerpoint/2010/main" val="3912899698"/>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988880"/>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5187"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633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389291"/>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a:alphaModFix amt="16000"/>
            <a:extLst>
              <a:ext uri="{28A0092B-C50C-407E-A947-70E740481C1C}">
                <a14:useLocalDpi xmlns:a14="http://schemas.microsoft.com/office/drawing/2010/main" val="0"/>
              </a:ext>
            </a:extLst>
          </a:blip>
          <a:srcRect/>
          <a:stretch>
            <a:fillRect/>
          </a:stretch>
        </p:blipFill>
        <p:spPr bwMode="auto">
          <a:xfrm>
            <a:off x="8145764" y="5486400"/>
            <a:ext cx="998236" cy="1143000"/>
          </a:xfrm>
          <a:prstGeom prst="rect">
            <a:avLst/>
          </a:prstGeom>
          <a:noFill/>
          <a:ln>
            <a:noFill/>
          </a:ln>
          <a:extLst>
            <a:ext uri="{909E8E84-426E-40dd-AFC4-6F175D3DCCD1}">
              <a14:hiddenFill xmlns:a14="http://schemas.microsoft.com/office/drawing/2010/main" xmlns="">
                <a:solidFill>
                  <a:srgbClr val="FFFFFF">
                    <a:alpha val="14117"/>
                  </a:srgbClr>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4269519"/>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03211837"/>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1911172"/>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6699835"/>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192666"/>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16335"/>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5781776"/>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36209108"/>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3"/>
          <p:cNvSpPr>
            <a:spLocks noGrp="1" noRot="1" noChangeArrowheads="1"/>
          </p:cNvSpPr>
          <p:nvPr>
            <p:ph type="title"/>
          </p:nvPr>
        </p:nvSpPr>
        <p:spPr bwMode="auto">
          <a:xfrm>
            <a:off x="301625" y="228600"/>
            <a:ext cx="8540750" cy="8382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57"/>
          <p:cNvSpPr>
            <a:spLocks noGrp="1" noRot="1" noChangeArrowheads="1"/>
          </p:cNvSpPr>
          <p:nvPr>
            <p:ph type="body" idx="1"/>
          </p:nvPr>
        </p:nvSpPr>
        <p:spPr bwMode="auto">
          <a:xfrm>
            <a:off x="304800" y="1219200"/>
            <a:ext cx="8540750" cy="51054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28575832-C059-6044-801D-DB2B4A3D6301}"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Selling Does Not Imply Ownership, and Vice-Versa: A Dissection</a:t>
            </a:r>
          </a:p>
        </p:txBody>
      </p:sp>
      <p:sp>
        <p:nvSpPr>
          <p:cNvPr id="1029"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PFS 2022</a:t>
            </a:r>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Lst>
  <p:transition>
    <p:pull dir="u"/>
  </p:transition>
  <p:txStyles>
    <p:titleStyle>
      <a:lvl1pPr algn="l" rtl="0" eaLnBrk="0" fontAlgn="base" hangingPunct="0">
        <a:spcBef>
          <a:spcPct val="0"/>
        </a:spcBef>
        <a:spcAft>
          <a:spcPct val="0"/>
        </a:spcAft>
        <a:defRPr sz="3200">
          <a:solidFill>
            <a:srgbClr val="003399"/>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5pPr>
      <a:lvl6pPr marL="457200" algn="l" rtl="0" fontAlgn="base">
        <a:spcBef>
          <a:spcPct val="0"/>
        </a:spcBef>
        <a:spcAft>
          <a:spcPct val="0"/>
        </a:spcAft>
        <a:defRPr sz="3200">
          <a:solidFill>
            <a:srgbClr val="003399"/>
          </a:solidFill>
          <a:latin typeface="Calibri" pitchFamily="34" charset="0"/>
        </a:defRPr>
      </a:lvl6pPr>
      <a:lvl7pPr marL="914400" algn="l" rtl="0" fontAlgn="base">
        <a:spcBef>
          <a:spcPct val="0"/>
        </a:spcBef>
        <a:spcAft>
          <a:spcPct val="0"/>
        </a:spcAft>
        <a:defRPr sz="3200">
          <a:solidFill>
            <a:srgbClr val="003399"/>
          </a:solidFill>
          <a:latin typeface="Calibri" pitchFamily="34" charset="0"/>
        </a:defRPr>
      </a:lvl7pPr>
      <a:lvl8pPr marL="1371600" algn="l" rtl="0" fontAlgn="base">
        <a:spcBef>
          <a:spcPct val="0"/>
        </a:spcBef>
        <a:spcAft>
          <a:spcPct val="0"/>
        </a:spcAft>
        <a:defRPr sz="3200">
          <a:solidFill>
            <a:srgbClr val="003399"/>
          </a:solidFill>
          <a:latin typeface="Calibri" pitchFamily="34" charset="0"/>
        </a:defRPr>
      </a:lvl8pPr>
      <a:lvl9pPr marL="1828800" algn="l" rtl="0" fontAlgn="base">
        <a:spcBef>
          <a:spcPct val="0"/>
        </a:spcBef>
        <a:spcAft>
          <a:spcPct val="0"/>
        </a:spcAft>
        <a:defRPr sz="3200">
          <a:solidFill>
            <a:srgbClr val="003399"/>
          </a:solidFill>
          <a:latin typeface="Calibri" pitchFamily="34" charset="0"/>
        </a:defRPr>
      </a:lvl9pPr>
    </p:titleStyle>
    <p:bodyStyle>
      <a:lvl1pPr marL="342900" indent="-342900" algn="l" rtl="0" eaLnBrk="0" fontAlgn="base" hangingPunct="0">
        <a:spcBef>
          <a:spcPct val="20000"/>
        </a:spcBef>
        <a:spcAft>
          <a:spcPct val="0"/>
        </a:spcAft>
        <a:buClr>
          <a:srgbClr val="003399"/>
        </a:buClr>
        <a:buSzPct val="60000"/>
        <a:buFont typeface="Arial" charset="0"/>
        <a:buChar char="►"/>
        <a:defRPr sz="2400">
          <a:solidFill>
            <a:srgbClr val="0033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339933"/>
        </a:buClr>
        <a:buSzPct val="80000"/>
        <a:buFont typeface="Wingdings" charset="0"/>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3399"/>
        </a:buClr>
        <a:buSzPct val="60000"/>
        <a:buFont typeface="Arial" charset="0"/>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339933"/>
        </a:buClr>
        <a:buSzPct val="80000"/>
        <a:buFont typeface="Wingdings" charset="0"/>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003399"/>
        </a:buClr>
        <a:buSzPct val="60000"/>
        <a:buFont typeface="Arial" charset="0"/>
        <a:buChar char="►"/>
        <a:defRPr sz="1600">
          <a:solidFill>
            <a:schemeClr val="tx1"/>
          </a:solidFill>
          <a:latin typeface="+mn-lt"/>
          <a:ea typeface="ＭＳ Ｐゴシック" charset="0"/>
        </a:defRPr>
      </a:lvl5pPr>
      <a:lvl6pPr marL="25146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6pPr>
      <a:lvl7pPr marL="29718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7pPr>
      <a:lvl8pPr marL="34290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8pPr>
      <a:lvl9pPr marL="38862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ropertyandfreedom.org/" TargetMode="External"/><Relationship Id="rId3" Type="http://schemas.openxmlformats.org/officeDocument/2006/relationships/image" Target="../media/image2.png"/><Relationship Id="rId7" Type="http://schemas.openxmlformats.org/officeDocument/2006/relationships/hyperlink" Target="https://twitter.com/NSKinsell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tephankinsella.com/" TargetMode="External"/><Relationship Id="rId5" Type="http://schemas.openxmlformats.org/officeDocument/2006/relationships/hyperlink" Target="http://www.kinsellalaw.com/" TargetMode="External"/><Relationship Id="rId4" Type="http://schemas.openxmlformats.org/officeDocument/2006/relationships/hyperlink" Target="http://c4sif.org/"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stephankinsella.com/2022/05/aggression-and-property-rights-plank-in-the-libertarian-party-platfor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tephankinsella.com/2022/02/a-libertarian-theory-of-contract-title-transfer-binding-promises-and-inalienability-200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tephankinsella.com/2022/01/thoughts-on-walter-block-on-voluntary-slave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4sif.org/2011/04/cordato-and-kirzner-on-intellectual-property/" TargetMode="External"/><Relationship Id="rId2" Type="http://schemas.openxmlformats.org/officeDocument/2006/relationships/hyperlink" Target="https://www.stephankinsella.com/2022/02/a-libertarian-theory-of-contract-title-transfer-binding-promises-and-inalienability-2003/" TargetMode="External"/><Relationship Id="rId1" Type="http://schemas.openxmlformats.org/officeDocument/2006/relationships/slideLayout" Target="../slideLayouts/slideLayout2.xml"/><Relationship Id="rId4" Type="http://schemas.openxmlformats.org/officeDocument/2006/relationships/hyperlink" Target="https://www.stephankinsella.com/2011/06/on-the-danger-of-metaphors-in-scientific-discours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tephankinsella.com/paf-podcast/kol-049-libertarian-controversies-lecture-5-mises-academy-2011/" TargetMode="External"/><Relationship Id="rId2" Type="http://schemas.openxmlformats.org/officeDocument/2006/relationships/hyperlink" Target="https://www.stephankinsella.com/paf-podcast/kol-044-correcting-some-common-libertarian-misconceptions-pfs-201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ises.org/library/further-notes-preference-and-indifference-rejoinder-block" TargetMode="External"/><Relationship Id="rId2" Type="http://schemas.openxmlformats.org/officeDocument/2006/relationships/hyperlink" Target="https://mises.org/library/note-preference-and-indifference-economic-analysis-0" TargetMode="External"/><Relationship Id="rId1" Type="http://schemas.openxmlformats.org/officeDocument/2006/relationships/slideLayout" Target="../slideLayouts/slideLayout2.xml"/><Relationship Id="rId4" Type="http://schemas.openxmlformats.org/officeDocument/2006/relationships/hyperlink" Target="http://www.hanshoppe.com/tg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ephankinsella.com/2022/01/thoughts-on-walter-block-on-voluntary-slavery/" TargetMode="External"/><Relationship Id="rId2" Type="http://schemas.openxmlformats.org/officeDocument/2006/relationships/hyperlink" Target="https://www.stephankinsella.com/paf-podcast/kol004-interview-with-walter-block-on-voluntary-slaver-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tephankinsella.com/paf-podcast/kol274-nobody-owns-bitcoin-pfs-20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tephankinsella.com/2022/01/on-conflictability-and-conflictable-resour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ephankinsella.com/2010/01/2010/01/22/ip-and-aggression-as-limits-on-property-rights-how-they-differ/" TargetMode="External"/><Relationship Id="rId2" Type="http://schemas.openxmlformats.org/officeDocument/2006/relationships/hyperlink" Target="https://www.stephankinsella.com/2010/01/2010/01/22/non-aggression-principle-as-a-limit-on-a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tephankinsella.com/2021/12/how-we-come-to-own-ourselves-200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2892" y="1981200"/>
            <a:ext cx="3891107" cy="445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6" name="Rectangle 5"/>
          <p:cNvSpPr>
            <a:spLocks noGrp="1" noChangeArrowheads="1"/>
          </p:cNvSpPr>
          <p:nvPr>
            <p:ph type="subTitle" idx="1"/>
          </p:nvPr>
        </p:nvSpPr>
        <p:spPr>
          <a:xfrm>
            <a:off x="381000" y="2286000"/>
            <a:ext cx="4648200" cy="3733800"/>
          </a:xfrm>
        </p:spPr>
        <p:txBody>
          <a:bodyPr/>
          <a:lstStyle/>
          <a:p>
            <a:pPr eaLnBrk="1" hangingPunct="1">
              <a:spcBef>
                <a:spcPts val="2400"/>
              </a:spcBef>
            </a:pPr>
            <a:r>
              <a:rPr lang="en-US" sz="2800" b="1" dirty="0">
                <a:latin typeface="Calibri" charset="0"/>
              </a:rPr>
              <a:t>N. Stephan Kinsella</a:t>
            </a:r>
          </a:p>
          <a:p>
            <a:pPr eaLnBrk="1" hangingPunct="1">
              <a:spcBef>
                <a:spcPct val="0"/>
              </a:spcBef>
            </a:pPr>
            <a:r>
              <a:rPr lang="en-US" u="sng" dirty="0">
                <a:cs typeface="Calibri"/>
                <a:sym typeface="Helvetica" charset="0"/>
                <a:hlinkClick r:id="rId4"/>
              </a:rPr>
              <a:t>C4SIF.org</a:t>
            </a:r>
            <a:r>
              <a:rPr lang="en-US" dirty="0">
                <a:cs typeface="Calibri"/>
                <a:sym typeface="Helvetica" charset="0"/>
              </a:rPr>
              <a:t> </a:t>
            </a:r>
            <a:r>
              <a:rPr lang="en-US" sz="1400" dirty="0">
                <a:cs typeface="Calibri"/>
                <a:sym typeface="Helvetica" charset="0"/>
              </a:rPr>
              <a:t>•</a:t>
            </a:r>
            <a:r>
              <a:rPr lang="en-US" dirty="0">
                <a:cs typeface="Calibri"/>
                <a:sym typeface="Helvetica" charset="0"/>
              </a:rPr>
              <a:t> </a:t>
            </a:r>
            <a:r>
              <a:rPr lang="en-US" u="sng" dirty="0">
                <a:cs typeface="Calibri"/>
                <a:sym typeface="Helvetica" charset="0"/>
                <a:hlinkClick r:id="rId5"/>
              </a:rPr>
              <a:t>Kinsella Law Group</a:t>
            </a:r>
            <a:r>
              <a:rPr lang="en-US" u="sng" dirty="0">
                <a:cs typeface="Calibri"/>
                <a:sym typeface="Helvetica" charset="0"/>
              </a:rPr>
              <a:t> </a:t>
            </a:r>
            <a:r>
              <a:rPr lang="en-US" dirty="0">
                <a:latin typeface="Calibri" panose="020F0502020204030204" pitchFamily="34" charset="0"/>
                <a:cs typeface="Calibri" panose="020F0502020204030204" pitchFamily="34" charset="0"/>
                <a:hlinkClick r:id="rId6"/>
              </a:rPr>
              <a:t>StephanKinsella.com</a:t>
            </a:r>
            <a:r>
              <a:rPr lang="en-US" dirty="0">
                <a:latin typeface="Calibri" panose="020F0502020204030204" pitchFamily="34" charset="0"/>
                <a:cs typeface="Calibri" panose="020F0502020204030204" pitchFamily="34" charset="0"/>
              </a:rPr>
              <a:t> </a:t>
            </a:r>
          </a:p>
          <a:p>
            <a:pPr eaLnBrk="1" hangingPunct="1">
              <a:spcBef>
                <a:spcPct val="0"/>
              </a:spcBef>
            </a:pPr>
            <a:r>
              <a:rPr lang="en-US" dirty="0">
                <a:latin typeface="Calibri" charset="0"/>
                <a:hlinkClick r:id="rId7"/>
              </a:rPr>
              <a:t>@</a:t>
            </a:r>
            <a:r>
              <a:rPr lang="en-US" dirty="0" err="1">
                <a:latin typeface="Calibri" charset="0"/>
                <a:hlinkClick r:id="rId7"/>
              </a:rPr>
              <a:t>nskinsella</a:t>
            </a:r>
            <a:endParaRPr lang="en-US" i="1" dirty="0">
              <a:latin typeface="Calibri" charset="0"/>
            </a:endParaRPr>
          </a:p>
          <a:p>
            <a:pPr eaLnBrk="1" hangingPunct="1">
              <a:spcBef>
                <a:spcPct val="0"/>
              </a:spcBef>
            </a:pPr>
            <a:endParaRPr lang="en-US" dirty="0">
              <a:latin typeface="Calibri" charset="0"/>
            </a:endParaRPr>
          </a:p>
          <a:p>
            <a:pPr eaLnBrk="1" hangingPunct="1">
              <a:spcBef>
                <a:spcPct val="0"/>
              </a:spcBef>
            </a:pPr>
            <a:r>
              <a:rPr lang="en-US" dirty="0">
                <a:latin typeface="Calibri" charset="0"/>
                <a:hlinkClick r:id="rId8"/>
              </a:rPr>
              <a:t>Property and Freedom Society</a:t>
            </a:r>
            <a:r>
              <a:rPr lang="en-US" dirty="0">
                <a:latin typeface="Calibri" charset="0"/>
              </a:rPr>
              <a:t> </a:t>
            </a:r>
          </a:p>
          <a:p>
            <a:pPr eaLnBrk="1" hangingPunct="1">
              <a:spcBef>
                <a:spcPct val="0"/>
              </a:spcBef>
            </a:pPr>
            <a:r>
              <a:rPr lang="en-US" dirty="0">
                <a:latin typeface="Calibri" charset="0"/>
              </a:rPr>
              <a:t>2022 Annual Meeting</a:t>
            </a:r>
          </a:p>
          <a:p>
            <a:pPr eaLnBrk="1" hangingPunct="1">
              <a:spcBef>
                <a:spcPct val="0"/>
              </a:spcBef>
            </a:pPr>
            <a:r>
              <a:rPr lang="en-US" dirty="0" err="1">
                <a:latin typeface="Calibri" charset="0"/>
              </a:rPr>
              <a:t>Bodrum</a:t>
            </a:r>
            <a:r>
              <a:rPr lang="en-US" dirty="0">
                <a:latin typeface="Calibri" charset="0"/>
              </a:rPr>
              <a:t>, Turkey</a:t>
            </a:r>
          </a:p>
          <a:p>
            <a:pPr eaLnBrk="1" hangingPunct="1">
              <a:spcBef>
                <a:spcPct val="0"/>
              </a:spcBef>
            </a:pPr>
            <a:r>
              <a:rPr lang="en-US" dirty="0">
                <a:latin typeface="Calibri" charset="0"/>
              </a:rPr>
              <a:t>September 17, 2022</a:t>
            </a:r>
          </a:p>
        </p:txBody>
      </p:sp>
      <p:sp>
        <p:nvSpPr>
          <p:cNvPr id="6147" name="Text Box 18"/>
          <p:cNvSpPr txBox="1">
            <a:spLocks noChangeArrowheads="1"/>
          </p:cNvSpPr>
          <p:nvPr/>
        </p:nvSpPr>
        <p:spPr bwMode="auto">
          <a:xfrm>
            <a:off x="381000" y="343452"/>
            <a:ext cx="76962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r>
              <a:rPr lang="en-US" sz="3200" cap="small" dirty="0">
                <a:latin typeface="Calibri" charset="0"/>
                <a:ea typeface="Calibri" charset="0"/>
                <a:cs typeface="Calibri" charset="0"/>
              </a:rPr>
              <a:t>Selling Does Not Imply Owning and Vice-Versa: A Dissection </a:t>
            </a:r>
            <a:endParaRPr lang="en-US" sz="3200" dirty="0">
              <a:solidFill>
                <a:srgbClr val="003399"/>
              </a:solidFill>
              <a:latin typeface="Calibri" charset="0"/>
              <a:ea typeface="Calibri" charset="0"/>
              <a:cs typeface="Calibri" charset="0"/>
            </a:endParaRPr>
          </a:p>
        </p:txBody>
      </p:sp>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Libertarian Principles: Aggression and Property Rights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hlinkClick r:id="rId2"/>
              </a:rPr>
              <a:t>LP Platform, Plank 2.1</a:t>
            </a:r>
            <a:r>
              <a:rPr lang="en-US" dirty="0"/>
              <a:t> (May 2022):</a:t>
            </a:r>
          </a:p>
          <a:p>
            <a:pPr lvl="1"/>
            <a:r>
              <a:rPr lang="en-US" b="1" dirty="0"/>
              <a:t>Aggression</a:t>
            </a:r>
            <a:r>
              <a:rPr lang="en-US" dirty="0"/>
              <a:t> is the use, trespass against, or invasion of the borders of another person’s owned resource (property) without the owner’s consent; or the threat thereof. We oppose all acts of aggression as illegitimate and unjust, whether committed by private actors or the state.</a:t>
            </a:r>
          </a:p>
          <a:p>
            <a:pPr lvl="1"/>
            <a:r>
              <a:rPr lang="en-US" dirty="0"/>
              <a:t>Each person is the presumptive owner of his or her own body (</a:t>
            </a:r>
            <a:r>
              <a:rPr lang="en-US" b="1" dirty="0"/>
              <a:t>self-ownership</a:t>
            </a:r>
            <a:r>
              <a:rPr lang="en-US" dirty="0"/>
              <a:t>), which right may be forfeited only as a consequence of committing an act of aggression. Property rights in external, scarce resources are determined in accordance with the principles of </a:t>
            </a:r>
            <a:r>
              <a:rPr lang="en-US" b="1" dirty="0"/>
              <a:t>original appropriation</a:t>
            </a:r>
            <a:r>
              <a:rPr lang="en-US" dirty="0"/>
              <a:t> or homesteading (whereby a person becomes an owner of an unowned resource by first use and transformation), </a:t>
            </a:r>
            <a:r>
              <a:rPr lang="en-US" b="1" dirty="0"/>
              <a:t>contract</a:t>
            </a:r>
            <a:r>
              <a:rPr lang="en-US" dirty="0"/>
              <a:t> (whereby the owner consensually transfers ownership to another person), and </a:t>
            </a:r>
            <a:r>
              <a:rPr lang="en-US" b="1" dirty="0"/>
              <a:t>rectification</a:t>
            </a:r>
            <a:r>
              <a:rPr lang="en-US" dirty="0"/>
              <a:t> (whereby an owner’s property rights in certain resources are transferred to a victim of the owner’s tort, trespass, or aggression to compensate the victim). </a:t>
            </a:r>
          </a:p>
          <a:p>
            <a:pPr lvl="1"/>
            <a:endParaRPr lang="en-US" dirty="0"/>
          </a:p>
        </p:txBody>
      </p:sp>
    </p:spTree>
    <p:extLst>
      <p:ext uri="{BB962C8B-B14F-4D97-AF65-F5344CB8AC3E}">
        <p14:creationId xmlns:p14="http://schemas.microsoft.com/office/powerpoint/2010/main" val="3892980438"/>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Selling an Owned External Resource</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Ownership of an external scarce resource implies the ability to </a:t>
            </a:r>
            <a:r>
              <a:rPr lang="en-US" b="1" dirty="0"/>
              <a:t>abandon</a:t>
            </a:r>
          </a:p>
          <a:p>
            <a:pPr lvl="1"/>
            <a:r>
              <a:rPr lang="en-US" b="1" i="1" dirty="0"/>
              <a:t>Because the thing was previously unowned</a:t>
            </a:r>
            <a:r>
              <a:rPr lang="en-US" dirty="0"/>
              <a:t> and it </a:t>
            </a:r>
            <a:r>
              <a:rPr lang="en-US" b="1" i="1" dirty="0"/>
              <a:t>came to be owned</a:t>
            </a:r>
            <a:r>
              <a:rPr lang="en-US" dirty="0"/>
              <a:t> by the actor’s intent, it </a:t>
            </a:r>
            <a:r>
              <a:rPr lang="en-US" b="1" dirty="0"/>
              <a:t>can be lost</a:t>
            </a:r>
            <a:r>
              <a:rPr lang="en-US" dirty="0"/>
              <a:t> if he manifests his </a:t>
            </a:r>
            <a:r>
              <a:rPr lang="en-US" b="1" dirty="0"/>
              <a:t>intent to cease owning </a:t>
            </a:r>
            <a:r>
              <a:rPr lang="en-US" dirty="0"/>
              <a:t>the thing</a:t>
            </a:r>
          </a:p>
          <a:p>
            <a:r>
              <a:rPr lang="en-US" dirty="0"/>
              <a:t>By </a:t>
            </a:r>
            <a:r>
              <a:rPr lang="en-US" b="1" dirty="0"/>
              <a:t>abandoning</a:t>
            </a:r>
            <a:r>
              <a:rPr lang="en-US" dirty="0"/>
              <a:t> the owned thing “in favor of” another, a “sale” can be effected</a:t>
            </a:r>
          </a:p>
          <a:p>
            <a:pPr lvl="1"/>
            <a:r>
              <a:rPr lang="en-US" dirty="0"/>
              <a:t>If I own an apple and give it to you to hold temporarily, you are the possessor but not the owner; I am the owner but not the possessor</a:t>
            </a:r>
          </a:p>
          <a:p>
            <a:pPr lvl="1"/>
            <a:r>
              <a:rPr lang="en-US" dirty="0"/>
              <a:t>If I then abandon the apple, it is now unowned, but since you are possessing it you can instantly re-homestead it</a:t>
            </a:r>
          </a:p>
          <a:p>
            <a:pPr lvl="1"/>
            <a:r>
              <a:rPr lang="en-US" dirty="0"/>
              <a:t>These are the juristic or legal mechanics of why and how such a thing can be “sold”</a:t>
            </a:r>
          </a:p>
          <a:p>
            <a:pPr lvl="2"/>
            <a:r>
              <a:rPr lang="en-US" dirty="0"/>
              <a:t>Kinsella, “</a:t>
            </a:r>
            <a:r>
              <a:rPr lang="en-US" dirty="0">
                <a:hlinkClick r:id="rId2"/>
              </a:rPr>
              <a:t>A Libertarian Theory of Contract: Title Transfer, Binding Promises, and Inalienability</a:t>
            </a:r>
            <a:r>
              <a:rPr lang="en-US" dirty="0"/>
              <a:t>”</a:t>
            </a:r>
          </a:p>
        </p:txBody>
      </p:sp>
    </p:spTree>
    <p:extLst>
      <p:ext uri="{BB962C8B-B14F-4D97-AF65-F5344CB8AC3E}">
        <p14:creationId xmlns:p14="http://schemas.microsoft.com/office/powerpoint/2010/main" val="1521180579"/>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Selling the Self</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But notice that previously-unowned, scarce resources can be “sold” </a:t>
            </a:r>
            <a:r>
              <a:rPr lang="en-US" b="1" dirty="0"/>
              <a:t>because</a:t>
            </a:r>
            <a:r>
              <a:rPr lang="en-US" dirty="0"/>
              <a:t> they were previously unowned, and were </a:t>
            </a:r>
            <a:r>
              <a:rPr lang="en-US" b="1" i="1" u="sng" dirty="0"/>
              <a:t>acquired</a:t>
            </a:r>
            <a:r>
              <a:rPr lang="en-US" dirty="0"/>
              <a:t>, and thus the actor-owner (who is a self-owner) can </a:t>
            </a:r>
            <a:r>
              <a:rPr lang="en-US" b="1" i="1" dirty="0"/>
              <a:t>abandon</a:t>
            </a:r>
            <a:r>
              <a:rPr lang="en-US" b="1" dirty="0"/>
              <a:t> </a:t>
            </a:r>
            <a:r>
              <a:rPr lang="en-US" dirty="0"/>
              <a:t>and thus </a:t>
            </a:r>
            <a:r>
              <a:rPr lang="en-US" b="1" i="1" dirty="0"/>
              <a:t>sell </a:t>
            </a:r>
            <a:r>
              <a:rPr lang="en-US" dirty="0"/>
              <a:t>it. </a:t>
            </a:r>
          </a:p>
          <a:p>
            <a:r>
              <a:rPr lang="en-US" dirty="0"/>
              <a:t>Ownership of one’s body not arise by homesteading and one’s body was never unowned. </a:t>
            </a:r>
          </a:p>
          <a:p>
            <a:r>
              <a:rPr lang="en-US" dirty="0"/>
              <a:t>Ownership of one’s body is based on the </a:t>
            </a:r>
            <a:r>
              <a:rPr lang="en-US" b="1" dirty="0"/>
              <a:t>best link</a:t>
            </a:r>
            <a:r>
              <a:rPr lang="en-US" dirty="0"/>
              <a:t> of having direct control over it.</a:t>
            </a:r>
          </a:p>
          <a:p>
            <a:r>
              <a:rPr lang="en-US" dirty="0"/>
              <a:t>Saying words like “I promise to sell” does not change this fact</a:t>
            </a:r>
          </a:p>
        </p:txBody>
      </p:sp>
    </p:spTree>
    <p:extLst>
      <p:ext uri="{BB962C8B-B14F-4D97-AF65-F5344CB8AC3E}">
        <p14:creationId xmlns:p14="http://schemas.microsoft.com/office/powerpoint/2010/main" val="3583979481"/>
      </p:ext>
    </p:extLst>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Selling the Self (2)</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Saying words like “I promise to sell” does not change this fact</a:t>
            </a:r>
          </a:p>
          <a:p>
            <a:pPr lvl="1"/>
            <a:r>
              <a:rPr lang="en-US" dirty="0"/>
              <a:t>Rothbard seemed to notice this in his somewhat convoluted arguments against voluntary slavery contracts:</a:t>
            </a:r>
          </a:p>
          <a:p>
            <a:pPr lvl="2"/>
            <a:r>
              <a:rPr lang="en-US" dirty="0"/>
              <a:t>“It is true that man, being what he is, cannot absolutely guarantee lifelong service to another under a voluntary arrangement. Thus, Jackson, at present, might agree to labor under Crusoe’s direction for life, in return for food, clothing, etc., but he cannot guarantee that he will not change his mind at some point in the future and decide to leave. In this sense, a man’s own person and will is “inalienable,” i.e., cannot be given up to someone else for any future period.</a:t>
            </a:r>
          </a:p>
          <a:p>
            <a:pPr lvl="2"/>
            <a:r>
              <a:rPr lang="en-US" dirty="0"/>
              <a:t>Later clarified by Hoppe (1985)</a:t>
            </a:r>
          </a:p>
          <a:p>
            <a:pPr lvl="3"/>
            <a:r>
              <a:rPr lang="en-US" dirty="0"/>
              <a:t>Kinsella, </a:t>
            </a:r>
            <a:r>
              <a:rPr lang="en-US" dirty="0">
                <a:hlinkClick r:id="rId2"/>
              </a:rPr>
              <a:t>Thoughts on Walter Block on Voluntary Slavery, Alienability vs. Inalienability, Property and Contract, Rothbard and Evers</a:t>
            </a:r>
            <a:endParaRPr lang="en-US" dirty="0"/>
          </a:p>
          <a:p>
            <a:pPr lvl="1"/>
            <a:r>
              <a:rPr lang="en-US" dirty="0"/>
              <a:t>Direct control remains after promising to be a slave</a:t>
            </a:r>
          </a:p>
          <a:p>
            <a:pPr lvl="1"/>
            <a:r>
              <a:rPr lang="en-US" dirty="0"/>
              <a:t>And no aggression has been committed</a:t>
            </a:r>
          </a:p>
          <a:p>
            <a:pPr lvl="1"/>
            <a:r>
              <a:rPr lang="en-US" dirty="0"/>
              <a:t>So the would-be slave can change his mind</a:t>
            </a:r>
          </a:p>
        </p:txBody>
      </p:sp>
    </p:spTree>
    <p:extLst>
      <p:ext uri="{BB962C8B-B14F-4D97-AF65-F5344CB8AC3E}">
        <p14:creationId xmlns:p14="http://schemas.microsoft.com/office/powerpoint/2010/main" val="4119215925"/>
      </p:ext>
    </p:extLst>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a:xfrm>
            <a:off x="301625" y="76200"/>
            <a:ext cx="8540750" cy="990600"/>
          </a:xfrm>
        </p:spPr>
        <p:txBody>
          <a:bodyPr/>
          <a:lstStyle/>
          <a:p>
            <a:r>
              <a:rPr lang="en-US" dirty="0"/>
              <a:t>Owning what you sell</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304800" y="838200"/>
            <a:ext cx="8540750" cy="5486400"/>
          </a:xfrm>
        </p:spPr>
        <p:txBody>
          <a:bodyPr/>
          <a:lstStyle/>
          <a:p>
            <a:r>
              <a:rPr lang="en-US" dirty="0"/>
              <a:t>In an exchange of two owned things, say an apple for an orange, or an apple for a silver coin, the sellers do own what they sell</a:t>
            </a:r>
          </a:p>
          <a:p>
            <a:pPr lvl="1"/>
            <a:r>
              <a:rPr lang="en-US" dirty="0"/>
              <a:t>There are </a:t>
            </a:r>
            <a:r>
              <a:rPr lang="en-US" b="1" dirty="0"/>
              <a:t>two</a:t>
            </a:r>
            <a:r>
              <a:rPr lang="en-US" dirty="0"/>
              <a:t> title transfers: </a:t>
            </a:r>
          </a:p>
          <a:p>
            <a:pPr lvl="2"/>
            <a:r>
              <a:rPr lang="en-US" dirty="0"/>
              <a:t>The orange changes ownership, and the apple changes ownership</a:t>
            </a:r>
          </a:p>
          <a:p>
            <a:r>
              <a:rPr lang="en-US" dirty="0"/>
              <a:t>In a “sale” of a service, labor, or information, the contract, in legal terms, only involves </a:t>
            </a:r>
            <a:r>
              <a:rPr lang="en-US" b="1" dirty="0"/>
              <a:t>one title transfer</a:t>
            </a:r>
            <a:r>
              <a:rPr lang="en-US" dirty="0"/>
              <a:t>: whatever is ”paid” to the person performing the service.</a:t>
            </a:r>
          </a:p>
          <a:p>
            <a:pPr lvl="1"/>
            <a:r>
              <a:rPr lang="en-US" dirty="0"/>
              <a:t>If I give you a chicken to pay you for giving me a haircut, the title to the chicken transfers to you. </a:t>
            </a:r>
          </a:p>
          <a:p>
            <a:pPr lvl="1"/>
            <a:r>
              <a:rPr lang="en-US" dirty="0"/>
              <a:t>You don’t transfer title to labor or services to me; these are actions, not things that can be owned.</a:t>
            </a:r>
          </a:p>
          <a:p>
            <a:pPr lvl="1"/>
            <a:r>
              <a:rPr lang="en-US" dirty="0"/>
              <a:t>Labor or services or action are </a:t>
            </a:r>
            <a:r>
              <a:rPr lang="en-US" i="1" dirty="0"/>
              <a:t>things we do with</a:t>
            </a:r>
            <a:r>
              <a:rPr lang="en-US" dirty="0"/>
              <a:t> our bodies or other owned resources. </a:t>
            </a:r>
          </a:p>
          <a:p>
            <a:pPr lvl="2"/>
            <a:r>
              <a:rPr lang="en-US" dirty="0"/>
              <a:t>See Kinsella, </a:t>
            </a:r>
            <a:r>
              <a:rPr lang="en-US" dirty="0">
                <a:hlinkClick r:id="rId2"/>
              </a:rPr>
              <a:t>A Libertarian Theory of Contract: Title Transfer, Binding Promises, and Inalienability</a:t>
            </a:r>
            <a:r>
              <a:rPr lang="en-US" dirty="0"/>
              <a:t> (2003), </a:t>
            </a:r>
            <a:r>
              <a:rPr lang="en-US" dirty="0">
                <a:hlinkClick r:id="rId3"/>
              </a:rPr>
              <a:t>Cordato and Kirzner on Intellectual Property</a:t>
            </a:r>
            <a:r>
              <a:rPr lang="en-US" dirty="0"/>
              <a:t>, and </a:t>
            </a:r>
            <a:r>
              <a:rPr lang="en-US" u="sng" dirty="0">
                <a:hlinkClick r:id="rId4"/>
              </a:rPr>
              <a:t>On the Danger of Metaphors in Scientific Discourse</a:t>
            </a:r>
            <a:endParaRPr lang="en-US" dirty="0"/>
          </a:p>
          <a:p>
            <a:pPr lvl="2"/>
            <a:endParaRPr lang="en-US" dirty="0"/>
          </a:p>
        </p:txBody>
      </p:sp>
    </p:spTree>
    <p:extLst>
      <p:ext uri="{BB962C8B-B14F-4D97-AF65-F5344CB8AC3E}">
        <p14:creationId xmlns:p14="http://schemas.microsoft.com/office/powerpoint/2010/main" val="3890326395"/>
      </p:ext>
    </p:extLst>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Realms of Phenomenon</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So you don’t really “sell” labor</a:t>
            </a:r>
          </a:p>
          <a:p>
            <a:r>
              <a:rPr lang="en-US" dirty="0"/>
              <a:t>Why do we describe it this way?</a:t>
            </a:r>
          </a:p>
          <a:p>
            <a:r>
              <a:rPr lang="en-US" dirty="0"/>
              <a:t>We have to keep in mind there are different modes of understanding for different realms of understanding or realms of phenomenon</a:t>
            </a:r>
          </a:p>
          <a:p>
            <a:pPr lvl="1"/>
            <a:r>
              <a:rPr lang="en-US" dirty="0"/>
              <a:t>And different conceptual framework</a:t>
            </a:r>
          </a:p>
          <a:p>
            <a:r>
              <a:rPr lang="en-US" dirty="0"/>
              <a:t>For example the </a:t>
            </a:r>
            <a:r>
              <a:rPr lang="en-US" b="1" dirty="0"/>
              <a:t>teleological</a:t>
            </a:r>
            <a:r>
              <a:rPr lang="en-US" dirty="0"/>
              <a:t> vs. </a:t>
            </a:r>
            <a:r>
              <a:rPr lang="en-US" b="1" dirty="0"/>
              <a:t>causal </a:t>
            </a:r>
            <a:r>
              <a:rPr lang="en-US" dirty="0"/>
              <a:t>realms</a:t>
            </a:r>
          </a:p>
          <a:p>
            <a:pPr lvl="1"/>
            <a:r>
              <a:rPr lang="en-US" dirty="0"/>
              <a:t>Human action and purposive behavior, vs. causal laws</a:t>
            </a:r>
          </a:p>
          <a:p>
            <a:pPr lvl="1"/>
            <a:r>
              <a:rPr lang="en-US" dirty="0"/>
              <a:t>Praxeology vs. the empirical methods (scientific method)</a:t>
            </a:r>
          </a:p>
          <a:p>
            <a:pPr lvl="1"/>
            <a:r>
              <a:rPr lang="en-US" dirty="0"/>
              <a:t>Apodictic vs. tentative, contingent knowledge</a:t>
            </a:r>
          </a:p>
          <a:p>
            <a:r>
              <a:rPr lang="en-US" b="1" dirty="0"/>
              <a:t>Normative or Juristic</a:t>
            </a:r>
            <a:r>
              <a:rPr lang="en-US" dirty="0"/>
              <a:t> vs. </a:t>
            </a:r>
            <a:r>
              <a:rPr lang="en-US" b="1" dirty="0"/>
              <a:t>Factual</a:t>
            </a:r>
          </a:p>
          <a:p>
            <a:pPr lvl="1"/>
            <a:r>
              <a:rPr lang="en-US" dirty="0"/>
              <a:t>Human laws and norms vs. empirical facts</a:t>
            </a:r>
          </a:p>
        </p:txBody>
      </p:sp>
    </p:spTree>
    <p:extLst>
      <p:ext uri="{BB962C8B-B14F-4D97-AF65-F5344CB8AC3E}">
        <p14:creationId xmlns:p14="http://schemas.microsoft.com/office/powerpoint/2010/main" val="2484926748"/>
      </p:ext>
    </p:extLst>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Ownership vs. Possession</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Mises is careful to distinguish the </a:t>
            </a:r>
            <a:r>
              <a:rPr lang="en-US" b="1" i="1" dirty="0"/>
              <a:t>juristic (legal, should) </a:t>
            </a:r>
            <a:r>
              <a:rPr lang="en-US" dirty="0"/>
              <a:t>from the </a:t>
            </a:r>
            <a:r>
              <a:rPr lang="en-US" b="1" i="1" dirty="0"/>
              <a:t>factual (control, natural, having, sociological, catallactic)</a:t>
            </a:r>
          </a:p>
          <a:p>
            <a:r>
              <a:rPr lang="en-US" dirty="0"/>
              <a:t>In </a:t>
            </a:r>
            <a:r>
              <a:rPr lang="en-US" i="1" dirty="0"/>
              <a:t>Socialism </a:t>
            </a:r>
            <a:r>
              <a:rPr lang="en-US" dirty="0"/>
              <a:t>(1922):</a:t>
            </a:r>
          </a:p>
          <a:p>
            <a:pPr lvl="1"/>
            <a:r>
              <a:rPr lang="en-US" dirty="0"/>
              <a:t>“Regarded as a </a:t>
            </a:r>
            <a:r>
              <a:rPr lang="en-US" b="1" dirty="0"/>
              <a:t>sociological</a:t>
            </a:r>
            <a:r>
              <a:rPr lang="en-US" dirty="0"/>
              <a:t> category </a:t>
            </a:r>
            <a:r>
              <a:rPr lang="en-US" b="1" dirty="0"/>
              <a:t>ownership</a:t>
            </a:r>
            <a:r>
              <a:rPr lang="en-US" dirty="0"/>
              <a:t> appears as the power to </a:t>
            </a:r>
            <a:r>
              <a:rPr lang="en-US" b="1" dirty="0"/>
              <a:t>use</a:t>
            </a:r>
            <a:r>
              <a:rPr lang="en-US" dirty="0"/>
              <a:t> economic goods. An owner is he who disposes of an economic good.</a:t>
            </a:r>
          </a:p>
          <a:p>
            <a:pPr lvl="1"/>
            <a:r>
              <a:rPr lang="en-US" dirty="0"/>
              <a:t>"Thus the </a:t>
            </a:r>
            <a:r>
              <a:rPr lang="en-US" b="1" dirty="0"/>
              <a:t>sociological</a:t>
            </a:r>
            <a:r>
              <a:rPr lang="en-US" dirty="0"/>
              <a:t> and </a:t>
            </a:r>
            <a:r>
              <a:rPr lang="en-US" b="1" dirty="0"/>
              <a:t>juristic</a:t>
            </a:r>
            <a:r>
              <a:rPr lang="en-US" dirty="0"/>
              <a:t> concepts of </a:t>
            </a:r>
            <a:r>
              <a:rPr lang="en-US" b="1" dirty="0"/>
              <a:t>ownership</a:t>
            </a:r>
            <a:r>
              <a:rPr lang="en-US" dirty="0"/>
              <a:t> are </a:t>
            </a:r>
            <a:r>
              <a:rPr lang="en-US" b="1" dirty="0"/>
              <a:t>different</a:t>
            </a:r>
            <a:r>
              <a:rPr lang="en-US" dirty="0"/>
              <a:t>. … From the </a:t>
            </a:r>
            <a:r>
              <a:rPr lang="en-US" b="1" dirty="0"/>
              <a:t>sociological and economic</a:t>
            </a:r>
            <a:r>
              <a:rPr lang="en-US" dirty="0"/>
              <a:t> point of view, ownership is the </a:t>
            </a:r>
            <a:r>
              <a:rPr lang="en-US" b="1" i="1" dirty="0"/>
              <a:t>having</a:t>
            </a:r>
            <a:r>
              <a:rPr lang="en-US" dirty="0"/>
              <a:t> of the goods which the economic aims of men require. </a:t>
            </a:r>
          </a:p>
          <a:p>
            <a:pPr lvl="2"/>
            <a:r>
              <a:rPr lang="en-US" dirty="0"/>
              <a:t>This </a:t>
            </a:r>
            <a:r>
              <a:rPr lang="en-US" i="1" dirty="0"/>
              <a:t>having</a:t>
            </a:r>
            <a:r>
              <a:rPr lang="en-US" dirty="0"/>
              <a:t> may be called the </a:t>
            </a:r>
            <a:r>
              <a:rPr lang="en-US" b="1" dirty="0"/>
              <a:t>natural or original ownership</a:t>
            </a:r>
            <a:r>
              <a:rPr lang="en-US" dirty="0"/>
              <a:t>, as it is </a:t>
            </a:r>
            <a:r>
              <a:rPr lang="en-US" b="1" dirty="0"/>
              <a:t>purely a physical relationship</a:t>
            </a:r>
            <a:r>
              <a:rPr lang="en-US" dirty="0"/>
              <a:t> of </a:t>
            </a:r>
            <a:r>
              <a:rPr lang="en-US" b="1" dirty="0"/>
              <a:t>man to the goods</a:t>
            </a:r>
            <a:r>
              <a:rPr lang="en-US" dirty="0"/>
              <a:t>, independent of </a:t>
            </a:r>
            <a:r>
              <a:rPr lang="en-US" b="1" dirty="0"/>
              <a:t>social relations</a:t>
            </a:r>
            <a:r>
              <a:rPr lang="en-US" dirty="0"/>
              <a:t> between men or of a </a:t>
            </a:r>
            <a:r>
              <a:rPr lang="en-US" b="1" dirty="0"/>
              <a:t>legal order</a:t>
            </a:r>
            <a:r>
              <a:rPr lang="en-US" dirty="0"/>
              <a:t>. </a:t>
            </a:r>
          </a:p>
          <a:p>
            <a:pPr lvl="2"/>
            <a:r>
              <a:rPr lang="en-US" dirty="0"/>
              <a:t>The significance of the legal concept of property lies just in this — that it differentiates between the physical </a:t>
            </a:r>
            <a:r>
              <a:rPr lang="en-US" b="1" i="1" dirty="0"/>
              <a:t>has</a:t>
            </a:r>
            <a:r>
              <a:rPr lang="en-US" dirty="0"/>
              <a:t> and the </a:t>
            </a:r>
            <a:r>
              <a:rPr lang="en-US" b="1" dirty="0"/>
              <a:t>legal</a:t>
            </a:r>
            <a:r>
              <a:rPr lang="en-US" dirty="0"/>
              <a:t> </a:t>
            </a:r>
            <a:r>
              <a:rPr lang="en-US" b="1" i="1" dirty="0"/>
              <a:t>should have</a:t>
            </a:r>
            <a:r>
              <a:rPr lang="en-US" dirty="0"/>
              <a:t>. The Law recognizes owners and possessors who lack this natural </a:t>
            </a:r>
            <a:r>
              <a:rPr lang="en-US" b="1" dirty="0"/>
              <a:t>having</a:t>
            </a:r>
            <a:r>
              <a:rPr lang="en-US" dirty="0"/>
              <a:t>, owners who do not have, but ought to have. In the eyes of the Law ‘he from whom has been stolen’ remains owner, while the thief can never acquire ownership. </a:t>
            </a:r>
          </a:p>
        </p:txBody>
      </p:sp>
    </p:spTree>
    <p:extLst>
      <p:ext uri="{BB962C8B-B14F-4D97-AF65-F5344CB8AC3E}">
        <p14:creationId xmlns:p14="http://schemas.microsoft.com/office/powerpoint/2010/main" val="2540273321"/>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Ownership vs. Possession [2]</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pPr lvl="2"/>
            <a:r>
              <a:rPr lang="en-US" dirty="0"/>
              <a:t>“</a:t>
            </a:r>
            <a:r>
              <a:rPr lang="en-US" b="1" dirty="0"/>
              <a:t>Economically</a:t>
            </a:r>
            <a:r>
              <a:rPr lang="en-US" dirty="0"/>
              <a:t>, however, the natural </a:t>
            </a:r>
            <a:r>
              <a:rPr lang="en-US" b="1" i="1" dirty="0"/>
              <a:t>having</a:t>
            </a:r>
            <a:r>
              <a:rPr lang="en-US" dirty="0"/>
              <a:t> alone is relevant, and the economic significance of the legal </a:t>
            </a:r>
            <a:r>
              <a:rPr lang="en-US" b="1" i="1" dirty="0"/>
              <a:t>should have</a:t>
            </a:r>
            <a:r>
              <a:rPr lang="en-US" dirty="0"/>
              <a:t> lies only in the support it lends to the acquisition, the maintenance, and the regaining of the natural </a:t>
            </a:r>
            <a:r>
              <a:rPr lang="en-US" b="1" i="1" dirty="0"/>
              <a:t>having</a:t>
            </a:r>
            <a:r>
              <a:rPr lang="en-US" dirty="0"/>
              <a:t>.”</a:t>
            </a:r>
          </a:p>
          <a:p>
            <a:r>
              <a:rPr lang="en-US" dirty="0"/>
              <a:t>In </a:t>
            </a:r>
            <a:r>
              <a:rPr lang="en-US" i="1" dirty="0"/>
              <a:t>Human Action</a:t>
            </a:r>
            <a:r>
              <a:rPr lang="en-US" dirty="0"/>
              <a:t> (1949): </a:t>
            </a:r>
          </a:p>
          <a:p>
            <a:pPr lvl="1"/>
            <a:r>
              <a:rPr lang="en-US" b="1" dirty="0"/>
              <a:t>Ownership</a:t>
            </a:r>
            <a:r>
              <a:rPr lang="en-US" dirty="0"/>
              <a:t> means </a:t>
            </a:r>
            <a:r>
              <a:rPr lang="en-US" b="1" dirty="0"/>
              <a:t>full control</a:t>
            </a:r>
            <a:r>
              <a:rPr lang="en-US" dirty="0"/>
              <a:t> of the services that can be derived from a </a:t>
            </a:r>
            <a:r>
              <a:rPr lang="en-US" b="1" dirty="0"/>
              <a:t>good</a:t>
            </a:r>
            <a:r>
              <a:rPr lang="en-US" dirty="0"/>
              <a:t>. This </a:t>
            </a:r>
            <a:r>
              <a:rPr lang="en-US" b="1" dirty="0"/>
              <a:t>catallactic</a:t>
            </a:r>
            <a:r>
              <a:rPr lang="en-US" dirty="0"/>
              <a:t> notion of </a:t>
            </a:r>
            <a:r>
              <a:rPr lang="en-US" b="1" dirty="0"/>
              <a:t>ownership and property rights</a:t>
            </a:r>
            <a:r>
              <a:rPr lang="en-US" dirty="0"/>
              <a:t> is not to be confused with the </a:t>
            </a:r>
            <a:r>
              <a:rPr lang="en-US" b="1" dirty="0"/>
              <a:t>legal definition of ownership and property rights</a:t>
            </a:r>
            <a:r>
              <a:rPr lang="en-US" dirty="0"/>
              <a:t> as stated in the </a:t>
            </a:r>
            <a:r>
              <a:rPr lang="en-US" b="1" dirty="0"/>
              <a:t>laws</a:t>
            </a:r>
            <a:r>
              <a:rPr lang="en-US" dirty="0"/>
              <a:t> of various countries. It was the idea of legislators and courts to define the legal concept of property in such a way as to give to the proprietor full protection by the governmental apparatus of coercion and compulsion, and to prevent anybody from encroaching upon his rights. As far as this purpose was adequately realized, the </a:t>
            </a:r>
            <a:r>
              <a:rPr lang="en-US" b="1" dirty="0"/>
              <a:t>legal concept</a:t>
            </a:r>
            <a:r>
              <a:rPr lang="en-US" dirty="0"/>
              <a:t> of property rights </a:t>
            </a:r>
            <a:r>
              <a:rPr lang="en-US" b="1" dirty="0"/>
              <a:t>corresponded</a:t>
            </a:r>
            <a:r>
              <a:rPr lang="en-US" dirty="0"/>
              <a:t> to the </a:t>
            </a:r>
            <a:r>
              <a:rPr lang="en-US" b="1" dirty="0"/>
              <a:t>catallactic concept</a:t>
            </a:r>
            <a:r>
              <a:rPr lang="en-US" dirty="0"/>
              <a:t>.</a:t>
            </a:r>
          </a:p>
        </p:txBody>
      </p:sp>
    </p:spTree>
    <p:extLst>
      <p:ext uri="{BB962C8B-B14F-4D97-AF65-F5344CB8AC3E}">
        <p14:creationId xmlns:p14="http://schemas.microsoft.com/office/powerpoint/2010/main" val="729803027"/>
      </p:ext>
    </p:extLst>
  </p:cSld>
  <p:clrMapOvr>
    <a:masterClrMapping/>
  </p:clrMapOvr>
  <p:transition>
    <p:pull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Ownership vs. Possession [3]</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Better to distinguish </a:t>
            </a:r>
            <a:r>
              <a:rPr lang="en-US" b="1" i="1" dirty="0"/>
              <a:t>ownership </a:t>
            </a:r>
            <a:r>
              <a:rPr lang="en-US" dirty="0"/>
              <a:t>and </a:t>
            </a:r>
            <a:r>
              <a:rPr lang="en-US" b="1" i="1" dirty="0"/>
              <a:t>possession </a:t>
            </a:r>
            <a:r>
              <a:rPr lang="en-US" dirty="0"/>
              <a:t>than to use two sense of the word “ownership”</a:t>
            </a:r>
          </a:p>
          <a:p>
            <a:pPr lvl="1"/>
            <a:r>
              <a:rPr lang="en-US" b="1" i="1" dirty="0"/>
              <a:t>“Ownership”</a:t>
            </a:r>
            <a:r>
              <a:rPr lang="en-US" dirty="0"/>
              <a:t> should be reserved only for legal/juristic contexts</a:t>
            </a:r>
          </a:p>
          <a:p>
            <a:pPr lvl="2"/>
            <a:r>
              <a:rPr lang="en-US" b="1" i="1" dirty="0"/>
              <a:t>Ownership</a:t>
            </a:r>
            <a:r>
              <a:rPr lang="en-US" dirty="0"/>
              <a:t> is a property </a:t>
            </a:r>
            <a:r>
              <a:rPr lang="en-US" i="1" dirty="0"/>
              <a:t>right</a:t>
            </a:r>
            <a:r>
              <a:rPr lang="en-US" dirty="0"/>
              <a:t> and </a:t>
            </a:r>
            <a:r>
              <a:rPr lang="en-US" i="1" dirty="0"/>
              <a:t>rights</a:t>
            </a:r>
            <a:r>
              <a:rPr lang="en-US" dirty="0"/>
              <a:t> only apply in </a:t>
            </a:r>
            <a:r>
              <a:rPr lang="en-US" b="1" dirty="0"/>
              <a:t>social contexts</a:t>
            </a:r>
            <a:endParaRPr lang="en-US" b="1" i="1" dirty="0"/>
          </a:p>
          <a:p>
            <a:r>
              <a:rPr lang="en-US" dirty="0" err="1"/>
              <a:t>Yiannopolous</a:t>
            </a:r>
            <a:r>
              <a:rPr lang="en-US" dirty="0"/>
              <a:t>: </a:t>
            </a:r>
          </a:p>
          <a:p>
            <a:pPr lvl="1"/>
            <a:r>
              <a:rPr lang="en-US" dirty="0"/>
              <a:t>possession is </a:t>
            </a:r>
            <a:r>
              <a:rPr lang="en-US" i="1" dirty="0"/>
              <a:t>actual</a:t>
            </a:r>
            <a:r>
              <a:rPr lang="en-US" dirty="0"/>
              <a:t> control—“the </a:t>
            </a:r>
            <a:r>
              <a:rPr lang="en-US" b="1" i="1" dirty="0"/>
              <a:t>factual authority</a:t>
            </a:r>
            <a:r>
              <a:rPr lang="en-US" dirty="0"/>
              <a:t> that a person exercises over a corporeal thing.” [A.N. Yiannopoulos, </a:t>
            </a:r>
            <a:r>
              <a:rPr lang="en-US" i="1" dirty="0"/>
              <a:t>Louisiana Civil Law Treatise, Property</a:t>
            </a:r>
            <a:r>
              <a:rPr lang="en-US" dirty="0"/>
              <a:t> (West Group, 4th ed. 2001)]</a:t>
            </a:r>
          </a:p>
          <a:p>
            <a:pPr lvl="2"/>
            <a:r>
              <a:rPr lang="en-US" dirty="0"/>
              <a:t>“Possession is the </a:t>
            </a:r>
            <a:r>
              <a:rPr lang="en-US" i="1" dirty="0"/>
              <a:t>detention</a:t>
            </a:r>
            <a:r>
              <a:rPr lang="en-US" dirty="0"/>
              <a:t> or </a:t>
            </a:r>
            <a:r>
              <a:rPr lang="en-US" i="1" dirty="0"/>
              <a:t>enjoyment</a:t>
            </a:r>
            <a:r>
              <a:rPr lang="en-US" dirty="0"/>
              <a:t> of </a:t>
            </a:r>
            <a:r>
              <a:rPr lang="en-US" i="1" dirty="0"/>
              <a:t>a corporeal thing</a:t>
            </a:r>
            <a:r>
              <a:rPr lang="en-US" dirty="0"/>
              <a:t>, movable or immovable, that one holds or exercises by himself or by another who keeps or exercises it in his name.” [</a:t>
            </a:r>
            <a:r>
              <a:rPr lang="en-US" i="1" dirty="0"/>
              <a:t>Louisiana Civil Code</a:t>
            </a:r>
            <a:r>
              <a:rPr lang="en-US" dirty="0"/>
              <a:t>, Art. 3421; emphasis added]</a:t>
            </a:r>
          </a:p>
          <a:p>
            <a:r>
              <a:rPr lang="en-US" dirty="0"/>
              <a:t>Bitcoin: Calling bitcoin possession “ownership” is one reason for the confused idea that bitcoin is ownable</a:t>
            </a:r>
          </a:p>
          <a:p>
            <a:pPr lvl="1"/>
            <a:r>
              <a:rPr lang="en-US" dirty="0"/>
              <a:t>In addition to the fact that it can be “sold”	</a:t>
            </a:r>
          </a:p>
          <a:p>
            <a:endParaRPr lang="en-US" sz="3800" dirty="0"/>
          </a:p>
        </p:txBody>
      </p:sp>
    </p:spTree>
    <p:extLst>
      <p:ext uri="{BB962C8B-B14F-4D97-AF65-F5344CB8AC3E}">
        <p14:creationId xmlns:p14="http://schemas.microsoft.com/office/powerpoint/2010/main" val="3142836526"/>
      </p:ext>
    </p:extLst>
  </p:cSld>
  <p:clrMapOvr>
    <a:masterClrMapping/>
  </p:clrMapOvr>
  <p:transition>
    <p:pull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Ownership vs. Possession [4]</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err="1"/>
              <a:t>Yiannopolous</a:t>
            </a:r>
            <a:r>
              <a:rPr lang="en-US" dirty="0"/>
              <a:t>: </a:t>
            </a:r>
          </a:p>
          <a:p>
            <a:pPr lvl="1"/>
            <a:r>
              <a:rPr lang="en-US" dirty="0"/>
              <a:t>"</a:t>
            </a:r>
            <a:r>
              <a:rPr lang="en-US" b="1" dirty="0"/>
              <a:t>Property</a:t>
            </a:r>
            <a:r>
              <a:rPr lang="en-US" dirty="0"/>
              <a:t> is a word with high emotional overtones and so many meanings that it has defied attempts at accurate all-inclusive definition. The English word </a:t>
            </a:r>
            <a:r>
              <a:rPr lang="en-US" i="1" dirty="0"/>
              <a:t>property</a:t>
            </a:r>
            <a:r>
              <a:rPr lang="en-US" dirty="0"/>
              <a:t> derives from the Latin </a:t>
            </a:r>
            <a:r>
              <a:rPr lang="en-US" i="1" dirty="0" err="1"/>
              <a:t>proprietas</a:t>
            </a:r>
            <a:r>
              <a:rPr lang="en-US" dirty="0"/>
              <a:t>, a noun form of </a:t>
            </a:r>
            <a:r>
              <a:rPr lang="en-US" i="1" dirty="0" err="1"/>
              <a:t>proprius</a:t>
            </a:r>
            <a:r>
              <a:rPr lang="en-US" dirty="0"/>
              <a:t>, which means </a:t>
            </a:r>
            <a:r>
              <a:rPr lang="en-US" b="1" dirty="0"/>
              <a:t>one’s own</a:t>
            </a:r>
            <a:r>
              <a:rPr lang="en-US" dirty="0"/>
              <a:t>. In the United States, the word </a:t>
            </a:r>
            <a:r>
              <a:rPr lang="en-US" i="1" dirty="0"/>
              <a:t>property</a:t>
            </a:r>
            <a:r>
              <a:rPr lang="en-US" dirty="0"/>
              <a:t> is frequently used to </a:t>
            </a:r>
            <a:r>
              <a:rPr lang="en-US" b="1" dirty="0"/>
              <a:t>denote indiscriminately</a:t>
            </a:r>
            <a:r>
              <a:rPr lang="en-US" dirty="0"/>
              <a:t> either the </a:t>
            </a:r>
            <a:r>
              <a:rPr lang="en-US" b="1" i="1" dirty="0"/>
              <a:t>objects</a:t>
            </a:r>
            <a:r>
              <a:rPr lang="en-US" dirty="0"/>
              <a:t> of rights … or the </a:t>
            </a:r>
            <a:r>
              <a:rPr lang="en-US" b="1" i="1" dirty="0"/>
              <a:t>rights</a:t>
            </a:r>
            <a:r>
              <a:rPr lang="en-US" dirty="0"/>
              <a:t> that persons have with respect to things. Thus, lands, automobiles, and jewels are said to be property; and </a:t>
            </a:r>
            <a:r>
              <a:rPr lang="en-US" b="1" dirty="0"/>
              <a:t>rights</a:t>
            </a:r>
            <a:r>
              <a:rPr lang="en-US" dirty="0"/>
              <a:t>, such as </a:t>
            </a:r>
            <a:r>
              <a:rPr lang="en-US" b="1" dirty="0"/>
              <a:t>ownership</a:t>
            </a:r>
            <a:r>
              <a:rPr lang="en-US" dirty="0"/>
              <a:t>, servitudes, and leases, are likewise said to be property. This latent confusion between rights and their objects has its roots in texts of Roman law and is also encountered in other legal systems of the western world. </a:t>
            </a:r>
            <a:r>
              <a:rPr lang="en-US" b="1" dirty="0"/>
              <a:t>Accurate analysis should reserve the use of the word property for the designation of rights that persons have with respect to things</a:t>
            </a:r>
            <a:r>
              <a:rPr lang="en-US" dirty="0"/>
              <a:t>.” Yiannopoulos, </a:t>
            </a:r>
            <a:r>
              <a:rPr lang="en-US" i="1" dirty="0"/>
              <a:t>Property</a:t>
            </a:r>
            <a:r>
              <a:rPr lang="en-US" dirty="0"/>
              <a:t>, §1, 2</a:t>
            </a:r>
          </a:p>
        </p:txBody>
      </p:sp>
    </p:spTree>
    <p:extLst>
      <p:ext uri="{BB962C8B-B14F-4D97-AF65-F5344CB8AC3E}">
        <p14:creationId xmlns:p14="http://schemas.microsoft.com/office/powerpoint/2010/main" val="457859761"/>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cap="small" dirty="0">
                <a:latin typeface="Calibri" charset="0"/>
                <a:ea typeface="Calibri" charset="0"/>
                <a:cs typeface="Calibri" charset="0"/>
              </a:rPr>
              <a:t>Selling Does Not Imply Owning and Vice-Versa</a:t>
            </a:r>
            <a:endParaRPr lang="en-US" dirty="0"/>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Today I’d like to explore two related beliefs, which I believe are false.</a:t>
            </a:r>
          </a:p>
          <a:p>
            <a:r>
              <a:rPr lang="en-US" dirty="0"/>
              <a:t>These </a:t>
            </a:r>
            <a:r>
              <a:rPr lang="en-US" b="1" dirty="0"/>
              <a:t>fallacies</a:t>
            </a:r>
            <a:r>
              <a:rPr lang="en-US" dirty="0"/>
              <a:t> stem from confusions about core libertarian principles and confusions introduced by sloppy use of language and overuse of metaphorical thinking</a:t>
            </a:r>
          </a:p>
          <a:p>
            <a:endParaRPr lang="en-US" dirty="0"/>
          </a:p>
          <a:p>
            <a:r>
              <a:rPr lang="en-US" dirty="0"/>
              <a:t>Note: I touched on this topic at the PFS in 2011 and in a previous Mises Academy course</a:t>
            </a:r>
          </a:p>
          <a:p>
            <a:pPr lvl="1"/>
            <a:r>
              <a:rPr lang="en-US" u="sng" dirty="0">
                <a:hlinkClick r:id="rId2"/>
              </a:rPr>
              <a:t>KOL044 | “Correcting some Common Libertarian Misconceptions” (PFS 2011)</a:t>
            </a:r>
            <a:endParaRPr lang="en-US" dirty="0"/>
          </a:p>
          <a:p>
            <a:pPr lvl="1"/>
            <a:r>
              <a:rPr lang="en-US" dirty="0">
                <a:hlinkClick r:id="rId3"/>
              </a:rPr>
              <a:t>KOL049 | “Libertarian Controversies Lecture 5” (Mises Academy, 2011)</a:t>
            </a:r>
            <a:endParaRPr lang="en-US" dirty="0"/>
          </a:p>
        </p:txBody>
      </p:sp>
    </p:spTree>
    <p:extLst>
      <p:ext uri="{BB962C8B-B14F-4D97-AF65-F5344CB8AC3E}">
        <p14:creationId xmlns:p14="http://schemas.microsoft.com/office/powerpoint/2010/main" val="1479582412"/>
      </p:ext>
    </p:extLst>
  </p:cSld>
  <p:clrMapOvr>
    <a:masterClrMapping/>
  </p:clrMapOvr>
  <p:transition>
    <p:pull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“Selling” unowned things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304800" y="1066800"/>
            <a:ext cx="8540750" cy="5257800"/>
          </a:xfrm>
        </p:spPr>
        <p:txBody>
          <a:bodyPr/>
          <a:lstStyle/>
          <a:p>
            <a:r>
              <a:rPr lang="en-US" dirty="0"/>
              <a:t>So why do we refer to a “sale” of labor or information?</a:t>
            </a:r>
          </a:p>
          <a:p>
            <a:r>
              <a:rPr lang="en-US" dirty="0"/>
              <a:t>We are </a:t>
            </a:r>
            <a:r>
              <a:rPr lang="en-US" b="1" dirty="0"/>
              <a:t>conflating</a:t>
            </a:r>
            <a:r>
              <a:rPr lang="en-US" dirty="0"/>
              <a:t> the </a:t>
            </a:r>
            <a:r>
              <a:rPr lang="en-US" b="1" i="1" dirty="0"/>
              <a:t>juristic (legal)</a:t>
            </a:r>
            <a:r>
              <a:rPr lang="en-US" i="1" dirty="0"/>
              <a:t> </a:t>
            </a:r>
            <a:r>
              <a:rPr lang="en-US" dirty="0"/>
              <a:t>and </a:t>
            </a:r>
            <a:r>
              <a:rPr lang="en-US" b="1" i="1" dirty="0"/>
              <a:t>economic (descriptive) </a:t>
            </a:r>
            <a:r>
              <a:rPr lang="en-US" dirty="0"/>
              <a:t>realms</a:t>
            </a:r>
          </a:p>
          <a:p>
            <a:pPr lvl="1"/>
            <a:r>
              <a:rPr lang="en-US" dirty="0"/>
              <a:t>Similar to how “ownership” is sometimes used to refer to factual control, or “possession”.</a:t>
            </a:r>
          </a:p>
          <a:p>
            <a:r>
              <a:rPr lang="en-US" dirty="0"/>
              <a:t>In law, “sell” refers to transferring title to an owned thing</a:t>
            </a:r>
          </a:p>
          <a:p>
            <a:r>
              <a:rPr lang="en-US" dirty="0"/>
              <a:t>It can also be used to </a:t>
            </a:r>
            <a:r>
              <a:rPr lang="en-US" b="1" i="1" dirty="0"/>
              <a:t>describe or characterize an action</a:t>
            </a:r>
            <a:r>
              <a:rPr lang="en-US" dirty="0"/>
              <a:t>.</a:t>
            </a:r>
          </a:p>
          <a:p>
            <a:r>
              <a:rPr lang="en-US" dirty="0"/>
              <a:t>All action involves an actor using means to pursue some goal or purpose</a:t>
            </a:r>
          </a:p>
          <a:p>
            <a:r>
              <a:rPr lang="en-US" dirty="0"/>
              <a:t>When we describe what someone does, we try to discern their goals</a:t>
            </a:r>
          </a:p>
          <a:p>
            <a:pPr lvl="1"/>
            <a:r>
              <a:rPr lang="en-US" dirty="0"/>
              <a:t>Hoppe, “</a:t>
            </a:r>
            <a:r>
              <a:rPr lang="en-US" u="sng" dirty="0">
                <a:hlinkClick r:id="rId2"/>
              </a:rPr>
              <a:t>A Note on Preference and Indifference in Economic Analysis</a:t>
            </a:r>
            <a:r>
              <a:rPr lang="en-US" dirty="0"/>
              <a:t>” and “</a:t>
            </a:r>
            <a:r>
              <a:rPr lang="en-US" u="sng" dirty="0">
                <a:hlinkClick r:id="rId3"/>
              </a:rPr>
              <a:t>Further Notes on Preference and Indifference: Rejoinder to Block</a:t>
            </a:r>
            <a:r>
              <a:rPr lang="en-US" dirty="0"/>
              <a:t>,” both in </a:t>
            </a:r>
            <a:r>
              <a:rPr lang="en-US" i="1" u="sng" dirty="0">
                <a:hlinkClick r:id="rId4"/>
              </a:rPr>
              <a:t>The Great Fiction</a:t>
            </a:r>
            <a:endParaRPr lang="en-US" dirty="0"/>
          </a:p>
        </p:txBody>
      </p:sp>
    </p:spTree>
    <p:extLst>
      <p:ext uri="{BB962C8B-B14F-4D97-AF65-F5344CB8AC3E}">
        <p14:creationId xmlns:p14="http://schemas.microsoft.com/office/powerpoint/2010/main" val="1986464161"/>
      </p:ext>
    </p:extLst>
  </p:cSld>
  <p:clrMapOvr>
    <a:masterClrMapping/>
  </p:clrMapOvr>
  <p:transition>
    <p:pull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“Selling” unowned things [2]</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When we say “A sold his labor to B” this is a concise way of explaining </a:t>
            </a:r>
            <a:r>
              <a:rPr lang="en-US" i="1" dirty="0"/>
              <a:t>why</a:t>
            </a:r>
            <a:r>
              <a:rPr lang="en-US" dirty="0"/>
              <a:t> A performed a given action (labor): A performed this labor </a:t>
            </a:r>
            <a:r>
              <a:rPr lang="en-US" i="1" dirty="0"/>
              <a:t>in order to get money from B</a:t>
            </a:r>
            <a:r>
              <a:rPr lang="en-US" dirty="0"/>
              <a:t>.</a:t>
            </a:r>
          </a:p>
          <a:p>
            <a:r>
              <a:rPr lang="en-US" dirty="0"/>
              <a:t>B transferred ownership of his money to A to induce him to perform an action.</a:t>
            </a:r>
          </a:p>
          <a:p>
            <a:r>
              <a:rPr lang="en-US" dirty="0"/>
              <a:t>There is only one title transfer.</a:t>
            </a:r>
          </a:p>
          <a:p>
            <a:r>
              <a:rPr lang="en-US" dirty="0"/>
              <a:t>In this case, the </a:t>
            </a:r>
            <a:r>
              <a:rPr lang="en-US" i="1" dirty="0"/>
              <a:t>economic</a:t>
            </a:r>
            <a:r>
              <a:rPr lang="en-US" dirty="0"/>
              <a:t> and </a:t>
            </a:r>
            <a:r>
              <a:rPr lang="en-US" i="1" dirty="0"/>
              <a:t>juristic</a:t>
            </a:r>
            <a:r>
              <a:rPr lang="en-US" dirty="0"/>
              <a:t> uses of “sell” are different:</a:t>
            </a:r>
          </a:p>
          <a:p>
            <a:pPr lvl="1"/>
            <a:r>
              <a:rPr lang="en-US" dirty="0"/>
              <a:t>In legal terms, B transfers money to A conditional upon A performing some action within his power: only one title transfer: the money</a:t>
            </a:r>
          </a:p>
          <a:p>
            <a:pPr lvl="1"/>
            <a:r>
              <a:rPr lang="en-US" dirty="0"/>
              <a:t>In economic terms, A “sells” his labor to B “in exchange” for money; B “sells” his money to A in exchange for A’s labor or service (action).</a:t>
            </a:r>
          </a:p>
          <a:p>
            <a:r>
              <a:rPr lang="en-US" dirty="0"/>
              <a:t>We can use “selling” in the economic sense, but should be careful, otherwise you might end up justifying IP!</a:t>
            </a:r>
          </a:p>
          <a:p>
            <a:endParaRPr lang="en-US" dirty="0"/>
          </a:p>
        </p:txBody>
      </p:sp>
    </p:spTree>
    <p:extLst>
      <p:ext uri="{BB962C8B-B14F-4D97-AF65-F5344CB8AC3E}">
        <p14:creationId xmlns:p14="http://schemas.microsoft.com/office/powerpoint/2010/main" val="4206104329"/>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Fallacy 1: Ownership Implies Selling</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Walter Block and </a:t>
            </a:r>
            <a:r>
              <a:rPr lang="en-US" b="1" dirty="0"/>
              <a:t>voluntary slavery</a:t>
            </a:r>
          </a:p>
          <a:p>
            <a:r>
              <a:rPr lang="en-US" dirty="0"/>
              <a:t>If you own your self, or your body, you should be able to sell it</a:t>
            </a:r>
          </a:p>
          <a:p>
            <a:r>
              <a:rPr lang="en-US" dirty="0"/>
              <a:t>If the legal system does not permit voluntary slavery, you don’t really own yourself</a:t>
            </a:r>
          </a:p>
          <a:p>
            <a:pPr lvl="1"/>
            <a:r>
              <a:rPr lang="en-US" dirty="0">
                <a:hlinkClick r:id="rId2"/>
              </a:rPr>
              <a:t>KOL004 | Interview with Walter Block on Voluntary Slavery and Inalienability</a:t>
            </a:r>
            <a:endParaRPr lang="en-US" dirty="0"/>
          </a:p>
          <a:p>
            <a:pPr lvl="1"/>
            <a:r>
              <a:rPr lang="en-US" dirty="0">
                <a:hlinkClick r:id="rId3"/>
              </a:rPr>
              <a:t>Thoughts on Walter Block on Voluntary Slavery, Alienability vs. Inalienability, Property and Contract, Rothbard and Evers</a:t>
            </a:r>
            <a:endParaRPr lang="en-US" dirty="0"/>
          </a:p>
        </p:txBody>
      </p:sp>
    </p:spTree>
    <p:extLst>
      <p:ext uri="{BB962C8B-B14F-4D97-AF65-F5344CB8AC3E}">
        <p14:creationId xmlns:p14="http://schemas.microsoft.com/office/powerpoint/2010/main" val="3361396615"/>
      </p:ext>
    </p:extLst>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a:xfrm>
            <a:off x="290608" y="-12853"/>
            <a:ext cx="8540750" cy="838200"/>
          </a:xfrm>
        </p:spPr>
        <p:txBody>
          <a:bodyPr/>
          <a:lstStyle/>
          <a:p>
            <a:r>
              <a:rPr lang="en-US" dirty="0"/>
              <a:t>Fallacy 2: Selling Implies Ownership</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a:xfrm>
            <a:off x="290608" y="802395"/>
            <a:ext cx="8540750" cy="5105400"/>
          </a:xfrm>
        </p:spPr>
        <p:txBody>
          <a:bodyPr/>
          <a:lstStyle/>
          <a:p>
            <a:r>
              <a:rPr lang="en-US" dirty="0"/>
              <a:t>Some contracts are exchanges of owned things</a:t>
            </a:r>
          </a:p>
          <a:p>
            <a:pPr lvl="1"/>
            <a:r>
              <a:rPr lang="en-US" dirty="0"/>
              <a:t>An apple for an orange</a:t>
            </a:r>
          </a:p>
          <a:p>
            <a:pPr lvl="1"/>
            <a:r>
              <a:rPr lang="en-US" dirty="0"/>
              <a:t>10 chickens for a pig</a:t>
            </a:r>
          </a:p>
          <a:p>
            <a:pPr lvl="1"/>
            <a:r>
              <a:rPr lang="en-US" dirty="0"/>
              <a:t>1oz gold for a horse</a:t>
            </a:r>
          </a:p>
          <a:p>
            <a:pPr lvl="1"/>
            <a:r>
              <a:rPr lang="en-US" dirty="0"/>
              <a:t>$3 for a cup of coffee</a:t>
            </a:r>
          </a:p>
          <a:p>
            <a:r>
              <a:rPr lang="en-US" dirty="0"/>
              <a:t>Labor contracts</a:t>
            </a:r>
          </a:p>
          <a:p>
            <a:pPr lvl="1"/>
            <a:r>
              <a:rPr lang="en-US" dirty="0"/>
              <a:t>”Sale” of “services”</a:t>
            </a:r>
          </a:p>
          <a:p>
            <a:pPr lvl="1"/>
            <a:r>
              <a:rPr lang="en-US" dirty="0"/>
              <a:t>Implies you own your labor and “sold” it</a:t>
            </a:r>
          </a:p>
          <a:p>
            <a:r>
              <a:rPr lang="en-US" dirty="0"/>
              <a:t>Sale of knowledge, information, or know-how</a:t>
            </a:r>
          </a:p>
          <a:p>
            <a:pPr lvl="1"/>
            <a:r>
              <a:rPr lang="en-US" dirty="0"/>
              <a:t>Teachers</a:t>
            </a:r>
          </a:p>
          <a:p>
            <a:pPr lvl="1"/>
            <a:r>
              <a:rPr lang="en-US" dirty="0"/>
              <a:t>Publishers</a:t>
            </a:r>
          </a:p>
          <a:p>
            <a:pPr lvl="1"/>
            <a:r>
              <a:rPr lang="en-US" dirty="0"/>
              <a:t>Speakers</a:t>
            </a:r>
          </a:p>
          <a:p>
            <a:pPr lvl="1"/>
            <a:r>
              <a:rPr lang="en-US" dirty="0"/>
              <a:t>Used to argue for </a:t>
            </a:r>
            <a:r>
              <a:rPr lang="en-US" b="1" dirty="0"/>
              <a:t>intellectual property</a:t>
            </a:r>
          </a:p>
          <a:p>
            <a:r>
              <a:rPr lang="en-US" dirty="0"/>
              <a:t>Bitcoin can be possessed and sold, so it is also said to be owned</a:t>
            </a:r>
          </a:p>
          <a:p>
            <a:pPr lvl="1"/>
            <a:r>
              <a:rPr lang="en-US" dirty="0">
                <a:hlinkClick r:id="rId2"/>
              </a:rPr>
              <a:t>KOL274 | Nobody Owns Bitcoin (PFS 2019)</a:t>
            </a:r>
            <a:endParaRPr lang="en-US" dirty="0"/>
          </a:p>
          <a:p>
            <a:pPr lvl="1"/>
            <a:endParaRPr lang="en-US" dirty="0"/>
          </a:p>
        </p:txBody>
      </p:sp>
    </p:spTree>
    <p:extLst>
      <p:ext uri="{BB962C8B-B14F-4D97-AF65-F5344CB8AC3E}">
        <p14:creationId xmlns:p14="http://schemas.microsoft.com/office/powerpoint/2010/main" val="2934887012"/>
      </p:ext>
    </p:extLst>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Action, Scarce Resources, Conflict and Property</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Action: Humans in the world employ </a:t>
            </a:r>
            <a:r>
              <a:rPr lang="en-US" i="1" dirty="0"/>
              <a:t>means</a:t>
            </a:r>
            <a:r>
              <a:rPr lang="en-US" dirty="0"/>
              <a:t> (</a:t>
            </a:r>
            <a:r>
              <a:rPr lang="en-US" b="1" dirty="0"/>
              <a:t>scarce resources</a:t>
            </a:r>
            <a:r>
              <a:rPr lang="en-US" dirty="0"/>
              <a:t>) as tools to help achieve their ends or goals.</a:t>
            </a:r>
          </a:p>
          <a:p>
            <a:r>
              <a:rPr lang="en-US" dirty="0"/>
              <a:t>Conflict: There can be </a:t>
            </a:r>
            <a:r>
              <a:rPr lang="en-US" b="1" dirty="0"/>
              <a:t>conflict </a:t>
            </a:r>
            <a:r>
              <a:rPr lang="en-US" dirty="0"/>
              <a:t>among actors in the use of these </a:t>
            </a:r>
            <a:r>
              <a:rPr lang="en-US" b="1" dirty="0"/>
              <a:t>scarce resources</a:t>
            </a:r>
            <a:r>
              <a:rPr lang="en-US" dirty="0"/>
              <a:t>, including our bodies</a:t>
            </a:r>
          </a:p>
          <a:p>
            <a:pPr lvl="1"/>
            <a:r>
              <a:rPr lang="en-US" dirty="0"/>
              <a:t>“Scarce resources” are things </a:t>
            </a:r>
            <a:r>
              <a:rPr lang="en-US" i="1" dirty="0"/>
              <a:t>over which there can be conflicts</a:t>
            </a:r>
          </a:p>
          <a:p>
            <a:pPr lvl="1"/>
            <a:r>
              <a:rPr lang="en-US" dirty="0"/>
              <a:t>things that are </a:t>
            </a:r>
            <a:r>
              <a:rPr lang="en-US" b="1" i="1" dirty="0"/>
              <a:t>contestable</a:t>
            </a:r>
            <a:r>
              <a:rPr lang="en-US" b="1" dirty="0"/>
              <a:t>; </a:t>
            </a:r>
            <a:r>
              <a:rPr lang="en-US" b="1" i="1" dirty="0">
                <a:hlinkClick r:id="rId2"/>
              </a:rPr>
              <a:t>conflictable</a:t>
            </a:r>
            <a:endParaRPr lang="en-US" b="1" i="1" dirty="0"/>
          </a:p>
          <a:p>
            <a:r>
              <a:rPr lang="en-US" dirty="0"/>
              <a:t>In civilized society, </a:t>
            </a:r>
            <a:r>
              <a:rPr lang="en-US" b="1" i="1" dirty="0"/>
              <a:t>property </a:t>
            </a:r>
            <a:r>
              <a:rPr lang="en-US" dirty="0"/>
              <a:t>or </a:t>
            </a:r>
            <a:r>
              <a:rPr lang="en-US" b="1" i="1" dirty="0"/>
              <a:t>ownership rights</a:t>
            </a:r>
            <a:r>
              <a:rPr lang="en-US" dirty="0"/>
              <a:t> are assigned to reduce this </a:t>
            </a:r>
            <a:r>
              <a:rPr lang="en-US" b="1" dirty="0"/>
              <a:t>conflict</a:t>
            </a:r>
          </a:p>
          <a:p>
            <a:r>
              <a:rPr lang="en-US" dirty="0"/>
              <a:t>What are property rights?</a:t>
            </a:r>
          </a:p>
          <a:p>
            <a:pPr lvl="1"/>
            <a:r>
              <a:rPr lang="en-US" dirty="0"/>
              <a:t>All rights are human rights, and all human rights are </a:t>
            </a:r>
            <a:r>
              <a:rPr lang="en-US" b="1" i="1" dirty="0"/>
              <a:t>property rights</a:t>
            </a:r>
          </a:p>
          <a:p>
            <a:pPr lvl="1"/>
            <a:r>
              <a:rPr lang="en-US" dirty="0"/>
              <a:t>Because the purpose of property rights is to avoid conflict over scarce resources</a:t>
            </a:r>
          </a:p>
          <a:p>
            <a:pPr lvl="1"/>
            <a:r>
              <a:rPr lang="en-US" b="1" dirty="0"/>
              <a:t>Ownership</a:t>
            </a:r>
            <a:r>
              <a:rPr lang="en-US" dirty="0"/>
              <a:t> means property rights</a:t>
            </a:r>
          </a:p>
          <a:p>
            <a:pPr lvl="2"/>
            <a:r>
              <a:rPr lang="en-US" dirty="0"/>
              <a:t>To own a thing is to have a property right in the thing</a:t>
            </a:r>
          </a:p>
        </p:txBody>
      </p:sp>
    </p:spTree>
    <p:extLst>
      <p:ext uri="{BB962C8B-B14F-4D97-AF65-F5344CB8AC3E}">
        <p14:creationId xmlns:p14="http://schemas.microsoft.com/office/powerpoint/2010/main" val="3503433317"/>
      </p:ext>
    </p:extLst>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Ownership and Property Rights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A property right </a:t>
            </a:r>
            <a:r>
              <a:rPr lang="en-US" i="1" dirty="0"/>
              <a:t>in a thing </a:t>
            </a:r>
            <a:r>
              <a:rPr lang="en-US" dirty="0"/>
              <a:t>gives the </a:t>
            </a:r>
            <a:r>
              <a:rPr lang="en-US" b="1" dirty="0"/>
              <a:t>owner</a:t>
            </a:r>
            <a:r>
              <a:rPr lang="en-US" dirty="0"/>
              <a:t> the right to use it</a:t>
            </a:r>
          </a:p>
          <a:p>
            <a:pPr lvl="1"/>
            <a:r>
              <a:rPr lang="en-US" dirty="0"/>
              <a:t>To be more precise, owning a thing doesn’t give you a right to use it, but only the right to prevent others from using it</a:t>
            </a:r>
          </a:p>
          <a:p>
            <a:pPr lvl="1"/>
            <a:r>
              <a:rPr lang="en-US" dirty="0"/>
              <a:t>In most circumstances this exclusionary right gives you the ability to use the thing</a:t>
            </a:r>
          </a:p>
          <a:p>
            <a:pPr lvl="2"/>
            <a:r>
              <a:rPr lang="en-US" u="sng" dirty="0">
                <a:hlinkClick r:id="rId2" tooltip="Permanent link to The Non-Aggression Principle as a Limit on Action, Not on Property Rights"/>
              </a:rPr>
              <a:t>The Non-Aggression Principle as a Limit on Action, Not on Property Rights</a:t>
            </a:r>
            <a:r>
              <a:rPr lang="en-US" dirty="0"/>
              <a:t>, </a:t>
            </a:r>
            <a:r>
              <a:rPr lang="en-US" dirty="0" err="1"/>
              <a:t>StephanKinsella.com</a:t>
            </a:r>
            <a:r>
              <a:rPr lang="en-US" dirty="0"/>
              <a:t> (Jan. 22, 2010)</a:t>
            </a:r>
          </a:p>
          <a:p>
            <a:pPr lvl="2"/>
            <a:r>
              <a:rPr lang="en-US" u="sng" dirty="0">
                <a:hlinkClick r:id="rId3" tooltip="Permanent link to IP and Aggression as Limits on Property Rights: How They Differ"/>
              </a:rPr>
              <a:t>IP and Aggression as Limits on Property Rights: How They Differ</a:t>
            </a:r>
            <a:r>
              <a:rPr lang="en-US" dirty="0"/>
              <a:t>, </a:t>
            </a:r>
            <a:r>
              <a:rPr lang="en-US" dirty="0" err="1"/>
              <a:t>StephanKinsella.com</a:t>
            </a:r>
            <a:r>
              <a:rPr lang="en-US" dirty="0"/>
              <a:t> (Jan. 22, 2010)</a:t>
            </a:r>
          </a:p>
        </p:txBody>
      </p:sp>
    </p:spTree>
    <p:extLst>
      <p:ext uri="{BB962C8B-B14F-4D97-AF65-F5344CB8AC3E}">
        <p14:creationId xmlns:p14="http://schemas.microsoft.com/office/powerpoint/2010/main" val="2376437816"/>
      </p:ext>
    </p:extLst>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Libertarianism and Property Rights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The purpose of property rights is to permit conflicts over the use of scarce resources to be avoided.</a:t>
            </a:r>
          </a:p>
          <a:p>
            <a:r>
              <a:rPr lang="en-US" dirty="0"/>
              <a:t>Property rights assign </a:t>
            </a:r>
            <a:r>
              <a:rPr lang="en-US" b="1" dirty="0"/>
              <a:t>exclusive rights</a:t>
            </a:r>
            <a:r>
              <a:rPr lang="en-US" dirty="0"/>
              <a:t> to any given scarce resource to an actor-owner </a:t>
            </a:r>
            <a:r>
              <a:rPr lang="en-US" i="1" dirty="0"/>
              <a:t>so that others can avoid conflict</a:t>
            </a:r>
          </a:p>
          <a:p>
            <a:r>
              <a:rPr lang="en-US" dirty="0"/>
              <a:t>Rights assigned in accordance with whoever has the </a:t>
            </a:r>
            <a:r>
              <a:rPr lang="en-US" b="1" i="1" dirty="0"/>
              <a:t>best link</a:t>
            </a:r>
            <a:r>
              <a:rPr lang="en-US" b="1" dirty="0"/>
              <a:t> </a:t>
            </a:r>
            <a:r>
              <a:rPr lang="en-US" dirty="0"/>
              <a:t>or</a:t>
            </a:r>
            <a:r>
              <a:rPr lang="en-US" b="1" dirty="0"/>
              <a:t> </a:t>
            </a:r>
            <a:r>
              <a:rPr lang="en-US" b="1" i="1" dirty="0"/>
              <a:t>connection</a:t>
            </a:r>
            <a:r>
              <a:rPr lang="en-US" dirty="0"/>
              <a:t> to the resource</a:t>
            </a:r>
          </a:p>
          <a:p>
            <a:r>
              <a:rPr lang="en-US" dirty="0"/>
              <a:t>In Western private law, and more consistently in libertarian theory, this means:</a:t>
            </a:r>
          </a:p>
          <a:p>
            <a:pPr lvl="1"/>
            <a:r>
              <a:rPr lang="en-US" b="1" dirty="0"/>
              <a:t>Self-ownership</a:t>
            </a:r>
            <a:r>
              <a:rPr lang="en-US" dirty="0"/>
              <a:t>: ownership of one’s body</a:t>
            </a:r>
          </a:p>
          <a:p>
            <a:pPr lvl="1"/>
            <a:r>
              <a:rPr lang="en-US" b="1" dirty="0"/>
              <a:t>Homesteading, contract and rectification</a:t>
            </a:r>
            <a:r>
              <a:rPr lang="en-US" dirty="0"/>
              <a:t>: for other resources</a:t>
            </a:r>
          </a:p>
        </p:txBody>
      </p:sp>
    </p:spTree>
    <p:extLst>
      <p:ext uri="{BB962C8B-B14F-4D97-AF65-F5344CB8AC3E}">
        <p14:creationId xmlns:p14="http://schemas.microsoft.com/office/powerpoint/2010/main" val="2825303003"/>
      </p:ext>
    </p:extLst>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Libertarian Property Rights: “Self”-Ownership</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Really: body ownership</a:t>
            </a:r>
          </a:p>
          <a:p>
            <a:r>
              <a:rPr lang="en-US" dirty="0"/>
              <a:t>Each person is presumptive owners of his body</a:t>
            </a:r>
          </a:p>
          <a:p>
            <a:pPr lvl="1"/>
            <a:r>
              <a:rPr lang="en-US" dirty="0"/>
              <a:t>”Presumptive” because the right can be lost by committing aggression (victim has a right to defend himself or to retaliate)</a:t>
            </a:r>
          </a:p>
          <a:p>
            <a:r>
              <a:rPr lang="en-US" dirty="0"/>
              <a:t>Basis is </a:t>
            </a:r>
            <a:r>
              <a:rPr lang="en-US" i="1" dirty="0"/>
              <a:t>not homesteading</a:t>
            </a:r>
            <a:r>
              <a:rPr lang="en-US" dirty="0"/>
              <a:t> but </a:t>
            </a:r>
            <a:r>
              <a:rPr lang="en-US" b="1" i="1" dirty="0"/>
              <a:t>direct control</a:t>
            </a:r>
            <a:r>
              <a:rPr lang="en-US" b="1" dirty="0"/>
              <a:t> </a:t>
            </a:r>
            <a:r>
              <a:rPr lang="en-US" dirty="0"/>
              <a:t>over one’s body</a:t>
            </a:r>
          </a:p>
          <a:p>
            <a:pPr lvl="1"/>
            <a:r>
              <a:rPr lang="en-US" dirty="0"/>
              <a:t>This is the best link between a given actor and the resource of the body</a:t>
            </a:r>
          </a:p>
          <a:p>
            <a:r>
              <a:rPr lang="en-US" dirty="0"/>
              <a:t>Hoppe (in a German publication in 1985):</a:t>
            </a:r>
          </a:p>
          <a:p>
            <a:pPr lvl="1"/>
            <a:r>
              <a:rPr lang="en-US" dirty="0"/>
              <a:t>You own your body because you </a:t>
            </a:r>
            <a:r>
              <a:rPr lang="en-US" b="1" i="1" dirty="0"/>
              <a:t>directly control</a:t>
            </a:r>
            <a:r>
              <a:rPr lang="en-US" dirty="0"/>
              <a:t> it. </a:t>
            </a:r>
          </a:p>
          <a:p>
            <a:pPr lvl="1"/>
            <a:r>
              <a:rPr lang="en-US" dirty="0"/>
              <a:t>Gives each person-actor “logical-temporal priority (precedence) as compared to any indirect control” (by others)</a:t>
            </a:r>
          </a:p>
          <a:p>
            <a:pPr lvl="1"/>
            <a:r>
              <a:rPr lang="en-US" dirty="0"/>
              <a:t>“every attempt of an indirect control of my body by another person must, unless I have explicitly agreed to it, be regarded as unjust(</a:t>
            </a:r>
            <a:r>
              <a:rPr lang="en-US" dirty="0" err="1"/>
              <a:t>ified</a:t>
            </a:r>
            <a:r>
              <a:rPr lang="en-US" dirty="0"/>
              <a:t>).”</a:t>
            </a:r>
          </a:p>
          <a:p>
            <a:pPr lvl="2"/>
            <a:r>
              <a:rPr lang="en-US" dirty="0"/>
              <a:t>Quoted in Kinsella, </a:t>
            </a:r>
            <a:r>
              <a:rPr lang="en-US" dirty="0">
                <a:hlinkClick r:id="rId2"/>
              </a:rPr>
              <a:t>How We Come To Own Ourselves</a:t>
            </a:r>
            <a:endParaRPr lang="en-US" dirty="0"/>
          </a:p>
          <a:p>
            <a:r>
              <a:rPr lang="en-US" b="1" dirty="0"/>
              <a:t>“Best link”</a:t>
            </a:r>
            <a:r>
              <a:rPr lang="en-US" dirty="0"/>
              <a:t> is then determined this way</a:t>
            </a:r>
          </a:p>
        </p:txBody>
      </p:sp>
    </p:spTree>
    <p:extLst>
      <p:ext uri="{BB962C8B-B14F-4D97-AF65-F5344CB8AC3E}">
        <p14:creationId xmlns:p14="http://schemas.microsoft.com/office/powerpoint/2010/main" val="1510708912"/>
      </p:ext>
    </p:extLst>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Libertarian Property Rights: External Resources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For </a:t>
            </a:r>
            <a:r>
              <a:rPr lang="en-US" i="1" dirty="0"/>
              <a:t>previously unowned</a:t>
            </a:r>
            <a:r>
              <a:rPr lang="en-US" dirty="0"/>
              <a:t> scarce resources external to the human body</a:t>
            </a:r>
          </a:p>
          <a:p>
            <a:r>
              <a:rPr lang="en-US" b="1" dirty="0"/>
              <a:t>“Best link”</a:t>
            </a:r>
            <a:r>
              <a:rPr lang="en-US" dirty="0"/>
              <a:t> determined by </a:t>
            </a:r>
            <a:r>
              <a:rPr lang="en-US" b="1" dirty="0"/>
              <a:t>three principles</a:t>
            </a:r>
            <a:r>
              <a:rPr lang="en-US" dirty="0"/>
              <a:t>:</a:t>
            </a:r>
          </a:p>
          <a:p>
            <a:pPr lvl="1"/>
            <a:r>
              <a:rPr lang="en-US" b="1" dirty="0"/>
              <a:t>Original appropriation or homesteading</a:t>
            </a:r>
            <a:r>
              <a:rPr lang="en-US" dirty="0"/>
              <a:t>: who had it first</a:t>
            </a:r>
          </a:p>
          <a:p>
            <a:pPr lvl="2"/>
            <a:r>
              <a:rPr lang="en-US" dirty="0"/>
              <a:t>This requires a </a:t>
            </a:r>
            <a:r>
              <a:rPr lang="en-US" b="1" dirty="0"/>
              <a:t>combination</a:t>
            </a:r>
            <a:r>
              <a:rPr lang="en-US" dirty="0"/>
              <a:t> of </a:t>
            </a:r>
            <a:r>
              <a:rPr lang="en-US" b="1" dirty="0"/>
              <a:t>possession</a:t>
            </a:r>
            <a:r>
              <a:rPr lang="en-US" dirty="0"/>
              <a:t> with </a:t>
            </a:r>
            <a:r>
              <a:rPr lang="en-US" b="1" dirty="0"/>
              <a:t>intent to own</a:t>
            </a:r>
          </a:p>
          <a:p>
            <a:pPr lvl="1"/>
            <a:r>
              <a:rPr lang="en-US" b="1" dirty="0"/>
              <a:t>Contractual title transfer</a:t>
            </a:r>
            <a:r>
              <a:rPr lang="en-US" dirty="0"/>
              <a:t>: an owner gives or sells it to another</a:t>
            </a:r>
          </a:p>
          <a:p>
            <a:pPr lvl="1"/>
            <a:r>
              <a:rPr lang="en-US" b="1" dirty="0"/>
              <a:t>Rectification</a:t>
            </a:r>
            <a:r>
              <a:rPr lang="en-US" dirty="0"/>
              <a:t>: the owner must transfer it to a victim of his tort as compensation</a:t>
            </a:r>
          </a:p>
        </p:txBody>
      </p:sp>
    </p:spTree>
    <p:extLst>
      <p:ext uri="{BB962C8B-B14F-4D97-AF65-F5344CB8AC3E}">
        <p14:creationId xmlns:p14="http://schemas.microsoft.com/office/powerpoint/2010/main" val="3219350302"/>
      </p:ext>
    </p:extLst>
  </p:cSld>
  <p:clrMapOvr>
    <a:masterClrMapping/>
  </p:clrMapOvr>
  <p:transition>
    <p:pull dir="u"/>
  </p:transition>
</p:sld>
</file>

<file path=ppt/theme/theme1.xml><?xml version="1.0" encoding="utf-8"?>
<a:theme xmlns:a="http://schemas.openxmlformats.org/drawingml/2006/main" name="Compass">
  <a:themeElements>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fontScheme name="Compas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65205</TotalTime>
  <Words>2773</Words>
  <Application>Microsoft Macintosh PowerPoint</Application>
  <PresentationFormat>On-screen Show (4:3)</PresentationFormat>
  <Paragraphs>168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Tahoma</vt:lpstr>
      <vt:lpstr>Wingdings</vt:lpstr>
      <vt:lpstr>Compass</vt:lpstr>
      <vt:lpstr>PowerPoint Presentation</vt:lpstr>
      <vt:lpstr>Selling Does Not Imply Owning and Vice-Versa</vt:lpstr>
      <vt:lpstr>Fallacy 1: Ownership Implies Selling</vt:lpstr>
      <vt:lpstr>Fallacy 2: Selling Implies Ownership</vt:lpstr>
      <vt:lpstr>Action, Scarce Resources, Conflict and Property</vt:lpstr>
      <vt:lpstr>Ownership and Property Rights</vt:lpstr>
      <vt:lpstr>Libertarianism and Property Rights</vt:lpstr>
      <vt:lpstr>Libertarian Property Rights: “Self”-Ownership</vt:lpstr>
      <vt:lpstr>Libertarian Property Rights: External Resources</vt:lpstr>
      <vt:lpstr>Libertarian Principles: Aggression and Property Rights</vt:lpstr>
      <vt:lpstr>Selling an Owned External Resource</vt:lpstr>
      <vt:lpstr>Selling the Self</vt:lpstr>
      <vt:lpstr>Selling the Self (2)</vt:lpstr>
      <vt:lpstr>Owning what you sell</vt:lpstr>
      <vt:lpstr>Realms of Phenomenon</vt:lpstr>
      <vt:lpstr>Ownership vs. Possession</vt:lpstr>
      <vt:lpstr>Ownership vs. Possession [2]</vt:lpstr>
      <vt:lpstr>Ownership vs. Possession [3]</vt:lpstr>
      <vt:lpstr>Ownership vs. Possession [4]</vt:lpstr>
      <vt:lpstr>“Selling” unowned things</vt:lpstr>
      <vt:lpstr>“Selling” unowned things [2]</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asdfa</dc:title>
  <dc:creator>Peter G. Klein</dc:creator>
  <cp:lastModifiedBy>Stephan Kinsella</cp:lastModifiedBy>
  <cp:revision>930</cp:revision>
  <dcterms:created xsi:type="dcterms:W3CDTF">2010-10-26T12:15:17Z</dcterms:created>
  <dcterms:modified xsi:type="dcterms:W3CDTF">2022-09-18T02:56:36Z</dcterms:modified>
</cp:coreProperties>
</file>