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4"/>
  </p:notesMasterIdLst>
  <p:handoutMasterIdLst>
    <p:handoutMasterId r:id="rId25"/>
  </p:handoutMasterIdLst>
  <p:sldIdLst>
    <p:sldId id="258" r:id="rId2"/>
    <p:sldId id="762" r:id="rId3"/>
    <p:sldId id="772" r:id="rId4"/>
    <p:sldId id="764" r:id="rId5"/>
    <p:sldId id="775" r:id="rId6"/>
    <p:sldId id="784" r:id="rId7"/>
    <p:sldId id="776" r:id="rId8"/>
    <p:sldId id="785" r:id="rId9"/>
    <p:sldId id="766" r:id="rId10"/>
    <p:sldId id="773" r:id="rId11"/>
    <p:sldId id="777" r:id="rId12"/>
    <p:sldId id="271" r:id="rId13"/>
    <p:sldId id="791" r:id="rId14"/>
    <p:sldId id="778" r:id="rId15"/>
    <p:sldId id="790" r:id="rId16"/>
    <p:sldId id="788" r:id="rId17"/>
    <p:sldId id="793" r:id="rId18"/>
    <p:sldId id="787" r:id="rId19"/>
    <p:sldId id="794" r:id="rId20"/>
    <p:sldId id="789" r:id="rId21"/>
    <p:sldId id="779" r:id="rId22"/>
    <p:sldId id="780"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99"/>
    <a:srgbClr val="9966FF"/>
    <a:srgbClr val="3366FF"/>
    <a:srgbClr val="FF0000"/>
    <a:srgbClr val="66CCFF"/>
    <a:srgbClr val="FF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4577"/>
  </p:normalViewPr>
  <p:slideViewPr>
    <p:cSldViewPr>
      <p:cViewPr varScale="1">
        <p:scale>
          <a:sx n="116" d="100"/>
          <a:sy n="116" d="100"/>
        </p:scale>
        <p:origin x="171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14"/>
    </p:cViewPr>
  </p:sorterViewPr>
  <p:notesViewPr>
    <p:cSldViewPr>
      <p:cViewPr varScale="1">
        <p:scale>
          <a:sx n="78" d="100"/>
          <a:sy n="78" d="100"/>
        </p:scale>
        <p:origin x="-49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0E261E12-8D5C-D14C-8F9A-3633AE7AC15A}" type="slidenum">
              <a:rPr lang="en-US"/>
              <a:pPr>
                <a:defRPr/>
              </a:pPr>
              <a:t>‹#›</a:t>
            </a:fld>
            <a:endParaRPr lang="en-US"/>
          </a:p>
        </p:txBody>
      </p:sp>
    </p:spTree>
    <p:extLst>
      <p:ext uri="{BB962C8B-B14F-4D97-AF65-F5344CB8AC3E}">
        <p14:creationId xmlns:p14="http://schemas.microsoft.com/office/powerpoint/2010/main" val="207400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DCBA6D3D-ECBB-AF4D-9FC7-458FD5029181}" type="slidenum">
              <a:rPr lang="en-US"/>
              <a:pPr>
                <a:defRPr/>
              </a:pPr>
              <a:t>‹#›</a:t>
            </a:fld>
            <a:endParaRPr lang="en-US"/>
          </a:p>
        </p:txBody>
      </p:sp>
    </p:spTree>
    <p:extLst>
      <p:ext uri="{BB962C8B-B14F-4D97-AF65-F5344CB8AC3E}">
        <p14:creationId xmlns:p14="http://schemas.microsoft.com/office/powerpoint/2010/main" val="108435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DB77CF6B-7170-584F-BB3A-787564BC6682}" type="slidenum">
              <a:rPr lang="en-US" sz="1200">
                <a:latin typeface="Arial" charset="0"/>
              </a:rPr>
              <a:pPr eaLnBrk="1" hangingPunct="1"/>
              <a:t>1</a:t>
            </a:fld>
            <a:endParaRPr lang="en-US" sz="1200">
              <a:latin typeface="Arial"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028711-5A5E-42E4-9CBB-75027C9CC2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7471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userDrawn="1"/>
        </p:nvSpPr>
        <p:spPr bwMode="auto">
          <a:xfrm>
            <a:off x="0" y="6553200"/>
            <a:ext cx="6172200" cy="307975"/>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fld id="{8E5FA8C3-C01F-5B43-AD2C-161E4E8E5394}" type="slidenum">
              <a:rPr lang="en-US" sz="1400" smtClean="0">
                <a:solidFill>
                  <a:schemeClr val="bg1"/>
                </a:solidFill>
                <a:latin typeface="Calibri" charset="0"/>
              </a:rPr>
              <a:pPr>
                <a:spcBef>
                  <a:spcPct val="50000"/>
                </a:spcBef>
                <a:defRPr/>
              </a:pPr>
              <a:t>‹#›</a:t>
            </a:fld>
            <a:r>
              <a:rPr lang="en-US" sz="1400" dirty="0">
                <a:solidFill>
                  <a:schemeClr val="bg1"/>
                </a:solidFill>
                <a:latin typeface="Calibri" charset="0"/>
              </a:rPr>
              <a:t> | Kinsella IP Law Tutorial Part 2: Copyright Law</a:t>
            </a:r>
          </a:p>
        </p:txBody>
      </p:sp>
      <p:sp>
        <p:nvSpPr>
          <p:cNvPr id="5" name="Text Box 159"/>
          <p:cNvSpPr txBox="1">
            <a:spLocks noChangeArrowheads="1"/>
          </p:cNvSpPr>
          <p:nvPr userDrawn="1"/>
        </p:nvSpPr>
        <p:spPr bwMode="auto">
          <a:xfrm>
            <a:off x="6019800" y="6553200"/>
            <a:ext cx="3124200" cy="307975"/>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April 27, 2023</a:t>
            </a:r>
          </a:p>
        </p:txBody>
      </p:sp>
      <p:sp>
        <p:nvSpPr>
          <p:cNvPr id="64665" name="Rectangle 153"/>
          <p:cNvSpPr>
            <a:spLocks noGrp="1" noChangeArrowheads="1"/>
          </p:cNvSpPr>
          <p:nvPr>
            <p:ph type="ctrTitle" sz="quarter"/>
          </p:nvPr>
        </p:nvSpPr>
        <p:spPr>
          <a:xfrm>
            <a:off x="381000" y="609600"/>
            <a:ext cx="5791200" cy="1736725"/>
          </a:xfrm>
        </p:spPr>
        <p:txBody>
          <a:bodyPr anchor="b" anchorCtr="1"/>
          <a:lstStyle>
            <a:lvl1pPr>
              <a:defRPr sz="3600"/>
            </a:lvl1pPr>
          </a:lstStyle>
          <a:p>
            <a:r>
              <a:rPr lang="en-US"/>
              <a:t>Click to edit Master title style</a:t>
            </a:r>
          </a:p>
        </p:txBody>
      </p:sp>
      <p:sp>
        <p:nvSpPr>
          <p:cNvPr id="64666" name="Rectangle 154"/>
          <p:cNvSpPr>
            <a:spLocks noGrp="1" noChangeArrowheads="1"/>
          </p:cNvSpPr>
          <p:nvPr>
            <p:ph type="subTitle" sz="quarter" idx="1"/>
          </p:nvPr>
        </p:nvSpPr>
        <p:spPr>
          <a:xfrm>
            <a:off x="609600" y="2819400"/>
            <a:ext cx="6172200" cy="1752600"/>
          </a:xfrm>
        </p:spPr>
        <p:txBody>
          <a:bodyPr/>
          <a:lstStyle>
            <a:lvl1pPr marL="0" indent="0">
              <a:buFont typeface="Arial" charset="0"/>
              <a:buNone/>
              <a:defRPr>
                <a:solidFill>
                  <a:schemeClr val="tx1"/>
                </a:solidFill>
              </a:defRPr>
            </a:lvl1pPr>
          </a:lstStyle>
          <a:p>
            <a:r>
              <a:rPr lang="en-US" dirty="0"/>
              <a:t>Click to edit Master subtitle style</a:t>
            </a:r>
          </a:p>
        </p:txBody>
      </p:sp>
      <p:sp>
        <p:nvSpPr>
          <p:cNvPr id="6" name="Rectangle 155"/>
          <p:cNvSpPr>
            <a:spLocks noGrp="1" noChangeArrowheads="1"/>
          </p:cNvSpPr>
          <p:nvPr>
            <p:ph type="dt" sz="quarter" idx="10"/>
          </p:nvPr>
        </p:nvSpPr>
        <p:spPr bwMode="auto">
          <a:xfrm>
            <a:off x="3048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a:p>
        </p:txBody>
      </p:sp>
      <p:sp>
        <p:nvSpPr>
          <p:cNvPr id="7" name="Rectangle 15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a:p>
        </p:txBody>
      </p:sp>
      <p:sp>
        <p:nvSpPr>
          <p:cNvPr id="8" name="Rectangle 157"/>
          <p:cNvSpPr>
            <a:spLocks noGrp="1" noChangeArrowheads="1"/>
          </p:cNvSpPr>
          <p:nvPr>
            <p:ph type="sldNum" sz="quarter" idx="12"/>
          </p:nvPr>
        </p:nvSpPr>
        <p:spPr bwMode="auto">
          <a:xfrm>
            <a:off x="66294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dirty="0"/>
          </a:p>
        </p:txBody>
      </p:sp>
    </p:spTree>
    <p:extLst>
      <p:ext uri="{BB962C8B-B14F-4D97-AF65-F5344CB8AC3E}">
        <p14:creationId xmlns:p14="http://schemas.microsoft.com/office/powerpoint/2010/main" val="3912899698"/>
      </p:ext>
    </p:extLst>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988880"/>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28600"/>
            <a:ext cx="2135187"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633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4389291"/>
      </p:ext>
    </p:extLst>
  </p:cSld>
  <p:clrMapOvr>
    <a:masterClrMapping/>
  </p:clrMapOvr>
  <p:transition>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9" name="Slide Number"/>
          <p:cNvSpPr>
            <a:spLocks noGrp="1"/>
          </p:cNvSpPr>
          <p:nvPr>
            <p:ph type="sldNum" sz="quarter" idx="4"/>
          </p:nvPr>
        </p:nvSpPr>
        <p:spPr>
          <a:xfrm>
            <a:off x="8696324" y="6456362"/>
            <a:ext cx="447676" cy="401638"/>
          </a:xfrm>
          <a:prstGeom prst="rect">
            <a:avLst/>
          </a:prstGeom>
        </p:spPr>
        <p:txBody>
          <a:bodyPr vert="horz" wrap="none" lIns="91440" tIns="45720" rIns="91440" bIns="45720" rtlCol="0" anchor="ctr">
            <a:normAutofit/>
          </a:bodyPr>
          <a:lstStyle>
            <a:lvl1pPr algn="ctr">
              <a:defRPr sz="1000">
                <a:solidFill>
                  <a:schemeClr val="tx1"/>
                </a:solidFill>
              </a:defRPr>
            </a:lvl1pPr>
          </a:lstStyle>
          <a:p>
            <a:fld id="{E929AD9B-1455-C14F-B4AB-7F695F52F668}" type="slidenum">
              <a:rPr lang="en-US" smtClean="0"/>
              <a:pPr/>
              <a:t>‹#›</a:t>
            </a:fld>
            <a:endParaRPr lang="en-US"/>
          </a:p>
        </p:txBody>
      </p:sp>
      <p:sp>
        <p:nvSpPr>
          <p:cNvPr id="8" name="Text"/>
          <p:cNvSpPr>
            <a:spLocks noGrp="1"/>
          </p:cNvSpPr>
          <p:nvPr>
            <p:ph idx="1" hasCustomPrompt="1"/>
          </p:nvPr>
        </p:nvSpPr>
        <p:spPr>
          <a:xfrm>
            <a:off x="466724" y="1445342"/>
            <a:ext cx="8229600" cy="4389120"/>
          </a:xfrm>
          <a:prstGeom prst="rect">
            <a:avLst/>
          </a:prstGeom>
        </p:spPr>
        <p:txBody>
          <a:bodyPr vert="horz" lIns="91440" tIns="45720" rIns="91440" bIns="45720" rtlCol="0">
            <a:normAutofit/>
          </a:bodyPr>
          <a:lstStyle>
            <a:lvl1pPr marL="0" indent="0">
              <a:buNone/>
              <a:defRPr sz="2800" baseline="0"/>
            </a:lvl1pPr>
          </a:lstStyle>
          <a:p>
            <a:pPr lvl="0"/>
            <a:r>
              <a:rPr lang="en-US" dirty="0"/>
              <a:t>Click to add content</a:t>
            </a:r>
          </a:p>
        </p:txBody>
      </p:sp>
      <p:sp>
        <p:nvSpPr>
          <p:cNvPr id="3" name="Title"/>
          <p:cNvSpPr>
            <a:spLocks noGrp="1"/>
          </p:cNvSpPr>
          <p:nvPr>
            <p:ph type="title" hasCustomPrompt="1"/>
          </p:nvPr>
        </p:nvSpPr>
        <p:spPr/>
        <p:txBody>
          <a:bodyPr/>
          <a:lstStyle/>
          <a:p>
            <a:r>
              <a:rPr lang="en-US" dirty="0"/>
              <a:t>Click To Add Slide Title</a:t>
            </a:r>
          </a:p>
        </p:txBody>
      </p:sp>
    </p:spTree>
    <p:extLst>
      <p:ext uri="{BB962C8B-B14F-4D97-AF65-F5344CB8AC3E}">
        <p14:creationId xmlns:p14="http://schemas.microsoft.com/office/powerpoint/2010/main" val="265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p:cNvPicPr>
            <a:picLocks noChangeAspect="1"/>
          </p:cNvPicPr>
          <p:nvPr userDrawn="1"/>
        </p:nvPicPr>
        <p:blipFill>
          <a:blip r:embed="rId2">
            <a:alphaModFix amt="16000"/>
            <a:extLst>
              <a:ext uri="{28A0092B-C50C-407E-A947-70E740481C1C}">
                <a14:useLocalDpi xmlns:a14="http://schemas.microsoft.com/office/drawing/2010/main" val="0"/>
              </a:ext>
            </a:extLst>
          </a:blip>
          <a:srcRect/>
          <a:stretch>
            <a:fillRect/>
          </a:stretch>
        </p:blipFill>
        <p:spPr bwMode="auto">
          <a:xfrm>
            <a:off x="8145764" y="5486400"/>
            <a:ext cx="998236" cy="1143000"/>
          </a:xfrm>
          <a:prstGeom prst="rect">
            <a:avLst/>
          </a:prstGeom>
          <a:noFill/>
          <a:ln>
            <a:noFill/>
          </a:ln>
          <a:extLst>
            <a:ext uri="{909E8E84-426E-40dd-AFC4-6F175D3DCCD1}">
              <a14:hiddenFill xmlns:a14="http://schemas.microsoft.com/office/drawing/2010/main" xmlns="">
                <a:solidFill>
                  <a:srgbClr val="FFFFFF">
                    <a:alpha val="14117"/>
                  </a:srgbClr>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4269519"/>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03211837"/>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1375"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1911172"/>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6699835"/>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5192666"/>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16335"/>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45781776"/>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36209108"/>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3"/>
          <p:cNvSpPr>
            <a:spLocks noGrp="1" noRot="1" noChangeArrowheads="1"/>
          </p:cNvSpPr>
          <p:nvPr>
            <p:ph type="title"/>
          </p:nvPr>
        </p:nvSpPr>
        <p:spPr bwMode="auto">
          <a:xfrm>
            <a:off x="301625" y="228600"/>
            <a:ext cx="8540750" cy="8382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57"/>
          <p:cNvSpPr>
            <a:spLocks noGrp="1" noRot="1" noChangeArrowheads="1"/>
          </p:cNvSpPr>
          <p:nvPr>
            <p:ph type="body" idx="1"/>
          </p:nvPr>
        </p:nvSpPr>
        <p:spPr bwMode="auto">
          <a:xfrm>
            <a:off x="304800" y="1219200"/>
            <a:ext cx="8540750" cy="51054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Text Box 158"/>
          <p:cNvSpPr txBox="1">
            <a:spLocks noChangeArrowheads="1"/>
          </p:cNvSpPr>
          <p:nvPr userDrawn="1"/>
        </p:nvSpPr>
        <p:spPr bwMode="auto">
          <a:xfrm>
            <a:off x="0" y="6553200"/>
            <a:ext cx="6172200" cy="307975"/>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fld id="{28575832-C059-6044-801D-DB2B4A3D6301}" type="slidenum">
              <a:rPr lang="en-US" sz="1400" smtClean="0">
                <a:solidFill>
                  <a:schemeClr val="bg1"/>
                </a:solidFill>
                <a:latin typeface="Calibri" charset="0"/>
              </a:rPr>
              <a:pPr>
                <a:spcBef>
                  <a:spcPct val="50000"/>
                </a:spcBef>
                <a:defRPr/>
              </a:pPr>
              <a:t>‹#›</a:t>
            </a:fld>
            <a:r>
              <a:rPr lang="en-US" sz="1400" dirty="0">
                <a:solidFill>
                  <a:schemeClr val="bg1"/>
                </a:solidFill>
                <a:latin typeface="Calibri" charset="0"/>
              </a:rPr>
              <a:t> | Kinsella IP Law Tutorial Part 2: Copyright Law</a:t>
            </a:r>
          </a:p>
        </p:txBody>
      </p:sp>
      <p:sp>
        <p:nvSpPr>
          <p:cNvPr id="1029" name="Text Box 159"/>
          <p:cNvSpPr txBox="1">
            <a:spLocks noChangeArrowheads="1"/>
          </p:cNvSpPr>
          <p:nvPr userDrawn="1"/>
        </p:nvSpPr>
        <p:spPr bwMode="auto">
          <a:xfrm>
            <a:off x="6019800" y="6553200"/>
            <a:ext cx="3124200" cy="307975"/>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April 27, 2023</a:t>
            </a:r>
          </a:p>
        </p:txBody>
      </p:sp>
    </p:spTree>
  </p:cSld>
  <p:clrMap bg1="lt1" tx1="dk1" bg2="lt2" tx2="dk2" accent1="accent1" accent2="accent2" accent3="accent3" accent4="accent4" accent5="accent5" accent6="accent6" hlink="hlink" folHlink="folHlink"/>
  <p:sldLayoutIdLst>
    <p:sldLayoutId id="2147484492" r:id="rId1"/>
    <p:sldLayoutId id="2147484493"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 id="2147484494" r:id="rId12"/>
  </p:sldLayoutIdLst>
  <p:transition>
    <p:pull dir="u"/>
  </p:transition>
  <p:txStyles>
    <p:titleStyle>
      <a:lvl1pPr algn="l" rtl="0" eaLnBrk="0" fontAlgn="base" hangingPunct="0">
        <a:spcBef>
          <a:spcPct val="0"/>
        </a:spcBef>
        <a:spcAft>
          <a:spcPct val="0"/>
        </a:spcAft>
        <a:defRPr sz="3200">
          <a:solidFill>
            <a:srgbClr val="003399"/>
          </a:solidFill>
          <a:latin typeface="+mj-lt"/>
          <a:ea typeface="ＭＳ Ｐゴシック" charset="0"/>
          <a:cs typeface="ＭＳ Ｐゴシック" charset="0"/>
        </a:defRPr>
      </a:lvl1pPr>
      <a:lvl2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5pPr>
      <a:lvl6pPr marL="457200" algn="l" rtl="0" fontAlgn="base">
        <a:spcBef>
          <a:spcPct val="0"/>
        </a:spcBef>
        <a:spcAft>
          <a:spcPct val="0"/>
        </a:spcAft>
        <a:defRPr sz="3200">
          <a:solidFill>
            <a:srgbClr val="003399"/>
          </a:solidFill>
          <a:latin typeface="Calibri" pitchFamily="34" charset="0"/>
        </a:defRPr>
      </a:lvl6pPr>
      <a:lvl7pPr marL="914400" algn="l" rtl="0" fontAlgn="base">
        <a:spcBef>
          <a:spcPct val="0"/>
        </a:spcBef>
        <a:spcAft>
          <a:spcPct val="0"/>
        </a:spcAft>
        <a:defRPr sz="3200">
          <a:solidFill>
            <a:srgbClr val="003399"/>
          </a:solidFill>
          <a:latin typeface="Calibri" pitchFamily="34" charset="0"/>
        </a:defRPr>
      </a:lvl7pPr>
      <a:lvl8pPr marL="1371600" algn="l" rtl="0" fontAlgn="base">
        <a:spcBef>
          <a:spcPct val="0"/>
        </a:spcBef>
        <a:spcAft>
          <a:spcPct val="0"/>
        </a:spcAft>
        <a:defRPr sz="3200">
          <a:solidFill>
            <a:srgbClr val="003399"/>
          </a:solidFill>
          <a:latin typeface="Calibri" pitchFamily="34" charset="0"/>
        </a:defRPr>
      </a:lvl8pPr>
      <a:lvl9pPr marL="1828800" algn="l" rtl="0" fontAlgn="base">
        <a:spcBef>
          <a:spcPct val="0"/>
        </a:spcBef>
        <a:spcAft>
          <a:spcPct val="0"/>
        </a:spcAft>
        <a:defRPr sz="3200">
          <a:solidFill>
            <a:srgbClr val="003399"/>
          </a:solidFill>
          <a:latin typeface="Calibri" pitchFamily="34" charset="0"/>
        </a:defRPr>
      </a:lvl9pPr>
    </p:titleStyle>
    <p:bodyStyle>
      <a:lvl1pPr marL="342900" indent="-342900" algn="l" rtl="0" eaLnBrk="0" fontAlgn="base" hangingPunct="0">
        <a:spcBef>
          <a:spcPct val="20000"/>
        </a:spcBef>
        <a:spcAft>
          <a:spcPct val="0"/>
        </a:spcAft>
        <a:buClr>
          <a:srgbClr val="003399"/>
        </a:buClr>
        <a:buSzPct val="60000"/>
        <a:buFont typeface="Arial" charset="0"/>
        <a:buChar char="►"/>
        <a:defRPr sz="2400">
          <a:solidFill>
            <a:srgbClr val="003399"/>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339933"/>
        </a:buClr>
        <a:buSzPct val="80000"/>
        <a:buFont typeface="Wingdings" charset="0"/>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3399"/>
        </a:buClr>
        <a:buSzPct val="60000"/>
        <a:buFont typeface="Arial" charset="0"/>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339933"/>
        </a:buClr>
        <a:buSzPct val="80000"/>
        <a:buFont typeface="Wingdings" charset="0"/>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003399"/>
        </a:buClr>
        <a:buSzPct val="60000"/>
        <a:buFont typeface="Arial" charset="0"/>
        <a:buChar char="►"/>
        <a:defRPr sz="1600">
          <a:solidFill>
            <a:schemeClr val="tx1"/>
          </a:solidFill>
          <a:latin typeface="+mn-lt"/>
          <a:ea typeface="ＭＳ Ｐゴシック" charset="0"/>
        </a:defRPr>
      </a:lvl5pPr>
      <a:lvl6pPr marL="25146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6pPr>
      <a:lvl7pPr marL="29718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7pPr>
      <a:lvl8pPr marL="34290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8pPr>
      <a:lvl9pPr marL="38862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4sif.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twitter.com/NSKinsella" TargetMode="External"/><Relationship Id="rId4" Type="http://schemas.openxmlformats.org/officeDocument/2006/relationships/hyperlink" Target="https://www.stephankinsella.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International_agreement" TargetMode="External"/><Relationship Id="rId7" Type="http://schemas.openxmlformats.org/officeDocument/2006/relationships/hyperlink" Target="https://c4sif.org/tag/ip-imperialism/" TargetMode="External"/><Relationship Id="rId2" Type="http://schemas.openxmlformats.org/officeDocument/2006/relationships/hyperlink" Target="http://en.wikipedia.org/wiki/Agreement_on_Trade-Related_Aspects_of_Intellectual_Property_Rights" TargetMode="External"/><Relationship Id="rId1" Type="http://schemas.openxmlformats.org/officeDocument/2006/relationships/slideLayout" Target="../slideLayouts/slideLayout2.xml"/><Relationship Id="rId6" Type="http://schemas.openxmlformats.org/officeDocument/2006/relationships/hyperlink" Target="https://en.wikipedia.org/wiki/List_of_parties_to_international_copyright_agreements" TargetMode="External"/><Relationship Id="rId5" Type="http://schemas.openxmlformats.org/officeDocument/2006/relationships/hyperlink" Target="https://en.wikipedia.org/wiki/Universal_Copyright_Convention" TargetMode="External"/><Relationship Id="rId4" Type="http://schemas.openxmlformats.org/officeDocument/2006/relationships/hyperlink" Target="https://scholarship.law.duke.edu/faculty_scholarship/687/"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c4sif.org/2013/01/tom-bell-on-copyright-refor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Idea%E2%80%93expression_distinction#Merger_doctrin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4sif.org/2012/01/stop-calling-patent-and-copyright-property-stop-calling-copying-theft-and-pirac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mazon.com/Twenty-Six-Words-That-Created-Internet/dp/B07VXC34VF" TargetMode="External"/><Relationship Id="rId2" Type="http://schemas.openxmlformats.org/officeDocument/2006/relationships/hyperlink" Target="https://www.law.cornell.edu/uscode/text/47/230" TargetMode="External"/><Relationship Id="rId1" Type="http://schemas.openxmlformats.org/officeDocument/2006/relationships/slideLayout" Target="../slideLayouts/slideLayout2.xml"/><Relationship Id="rId4" Type="http://schemas.openxmlformats.org/officeDocument/2006/relationships/hyperlink" Target="https://torrentfreak.com/youtube-processed-nearly-1-5-billion-content-id-claims-in-2021-22072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4sif.org/2011/04/lets-make-copyright-opt-out/" TargetMode="External"/><Relationship Id="rId2" Type="http://schemas.openxmlformats.org/officeDocument/2006/relationships/hyperlink" Target="https://c4sif.org/2009/01/copyright-is-very-stick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4sif.org/2011/03/types-of-intellectual-property/" TargetMode="External"/><Relationship Id="rId2" Type="http://schemas.openxmlformats.org/officeDocument/2006/relationships/hyperlink" Target="http://c4sif.org/2010/12/intellectual-propergand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c4sif.org/2012/01/british-student-richard-odwyer-can-be-extradited-to-us-for-having-website-with-links-to-pirated-movies/" TargetMode="External"/><Relationship Id="rId3" Type="http://schemas.openxmlformats.org/officeDocument/2006/relationships/hyperlink" Target="https://c4sif.org/2011/08/we-are-all-copyright-criminals-john-tehranians-infringement-nation/" TargetMode="External"/><Relationship Id="rId7" Type="http://schemas.openxmlformats.org/officeDocument/2006/relationships/hyperlink" Target="https://c4sif.org/2011/12/man-sentenced-to-federal-prison-for-uploading-wolverine-movie/" TargetMode="External"/><Relationship Id="rId2" Type="http://schemas.openxmlformats.org/officeDocument/2006/relationships/hyperlink" Target="https://www.law.cornell.edu/uscode/text/17/504" TargetMode="External"/><Relationship Id="rId1" Type="http://schemas.openxmlformats.org/officeDocument/2006/relationships/slideLayout" Target="../slideLayouts/slideLayout2.xml"/><Relationship Id="rId6" Type="http://schemas.openxmlformats.org/officeDocument/2006/relationships/hyperlink" Target="https://c4sif.org/2013/01/tim-lee-some-punishment-of-swartz-was-probably-appropriate/" TargetMode="External"/><Relationship Id="rId5" Type="http://schemas.openxmlformats.org/officeDocument/2006/relationships/hyperlink" Target="https://c4sif.org/2013/01/the-tepid-mainstream-defenses-of-aaron-swartz/" TargetMode="External"/><Relationship Id="rId4" Type="http://schemas.openxmlformats.org/officeDocument/2006/relationships/hyperlink" Target="https://c4sif.org/2013/01/federal-copyright-persecution-leads-rss-co-author-and-anti-sopa-activist-aaron-swartz-to-kill-himself/"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stephankinsella.com/2010/02/the-trademark-horror-fil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4sif.org/2011/06/intellectual-property-rights-as-negative-servitudes/" TargetMode="External"/><Relationship Id="rId2" Type="http://schemas.openxmlformats.org/officeDocument/2006/relationships/hyperlink" Target="https://www.stephankinsella.com/lff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pyright.gov/vessels/" TargetMode="External"/><Relationship Id="rId2" Type="http://schemas.openxmlformats.org/officeDocument/2006/relationships/hyperlink" Target="http://c4sif.org/2011/03/types-of-intellectual-property/" TargetMode="External"/><Relationship Id="rId1" Type="http://schemas.openxmlformats.org/officeDocument/2006/relationships/slideLayout" Target="../slideLayouts/slideLayout2.xml"/><Relationship Id="rId6" Type="http://schemas.openxmlformats.org/officeDocument/2006/relationships/hyperlink" Target="http://www.kinsellalaw.com/wp-content/uploads/publications/ipoilgas.pdf" TargetMode="External"/><Relationship Id="rId5" Type="http://schemas.openxmlformats.org/officeDocument/2006/relationships/hyperlink" Target="http://c4sif.org/aip/" TargetMode="External"/><Relationship Id="rId4" Type="http://schemas.openxmlformats.org/officeDocument/2006/relationships/hyperlink" Target="https://www.copyright.gov/comp3/chap1200/ch1200-mask-work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apers.ssrn.com/sol3/papers.cfm?abstract_id=1980917" TargetMode="External"/><Relationship Id="rId2" Type="http://schemas.openxmlformats.org/officeDocument/2006/relationships/hyperlink" Target="https://perma.cc/DV92-TEH3" TargetMode="External"/><Relationship Id="rId1" Type="http://schemas.openxmlformats.org/officeDocument/2006/relationships/slideLayout" Target="../slideLayouts/slideLayout2.xml"/><Relationship Id="rId4" Type="http://schemas.openxmlformats.org/officeDocument/2006/relationships/hyperlink" Target="https://papers.ssrn.com/sol3/papers.cfm?abstract_id=174634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Title_17_of_the_United_States_Code" TargetMode="External"/><Relationship Id="rId2" Type="http://schemas.openxmlformats.org/officeDocument/2006/relationships/hyperlink" Target="http://en.wikipedia.org/wiki/Copyright_Act_of_1790" TargetMode="External"/><Relationship Id="rId1" Type="http://schemas.openxmlformats.org/officeDocument/2006/relationships/slideLayout" Target="../slideLayouts/slideLayout2.xml"/><Relationship Id="rId4" Type="http://schemas.openxmlformats.org/officeDocument/2006/relationships/hyperlink" Target="http://en.wikipedia.org/wiki/Copyright_Offic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Sonny_Bono_Copyright_Term_Extension_Act" TargetMode="External"/><Relationship Id="rId2" Type="http://schemas.openxmlformats.org/officeDocument/2006/relationships/hyperlink" Target="http://en.wikipedia.org/wiki/NET_Act" TargetMode="External"/><Relationship Id="rId1" Type="http://schemas.openxmlformats.org/officeDocument/2006/relationships/slideLayout" Target="../slideLayouts/slideLayout2.xml"/><Relationship Id="rId5" Type="http://schemas.openxmlformats.org/officeDocument/2006/relationships/hyperlink" Target="http://en.wikipedia.org/wiki/Online_Copyright_Infringement_Liability_Limitation_Act" TargetMode="External"/><Relationship Id="rId4" Type="http://schemas.openxmlformats.org/officeDocument/2006/relationships/hyperlink" Target="http://en.wikipedia.org/wiki/Dmca"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GATT" TargetMode="External"/><Relationship Id="rId3" Type="http://schemas.openxmlformats.org/officeDocument/2006/relationships/hyperlink" Target="http://en.wikipedia.org/wiki/World_Trade_Organization" TargetMode="External"/><Relationship Id="rId7" Type="http://schemas.openxmlformats.org/officeDocument/2006/relationships/hyperlink" Target="http://en.wikipedia.org/wiki/General_Agreement_on_Tariffs_and_Trade" TargetMode="External"/><Relationship Id="rId2" Type="http://schemas.openxmlformats.org/officeDocument/2006/relationships/hyperlink" Target="http://c4sif.org/2010/11/the-mountain-of-ip-legislation/" TargetMode="External"/><Relationship Id="rId1" Type="http://schemas.openxmlformats.org/officeDocument/2006/relationships/slideLayout" Target="../slideLayouts/slideLayout2.xml"/><Relationship Id="rId6" Type="http://schemas.openxmlformats.org/officeDocument/2006/relationships/hyperlink" Target="http://en.wikipedia.org/wiki/WIPO_Copyright_Treaty" TargetMode="External"/><Relationship Id="rId5" Type="http://schemas.openxmlformats.org/officeDocument/2006/relationships/hyperlink" Target="http://en.wikipedia.org/wiki/Berne_Convention_for_the_Protection_of_Literary_and_Artistic_Works" TargetMode="External"/><Relationship Id="rId4" Type="http://schemas.openxmlformats.org/officeDocument/2006/relationships/hyperlink" Target="http://en.wikipedia.org/wiki/World_Intellectual_Property_Organis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ubTitle" idx="1"/>
          </p:nvPr>
        </p:nvSpPr>
        <p:spPr>
          <a:xfrm>
            <a:off x="381000" y="2286000"/>
            <a:ext cx="4648200" cy="3733800"/>
          </a:xfrm>
        </p:spPr>
        <p:txBody>
          <a:bodyPr/>
          <a:lstStyle/>
          <a:p>
            <a:pPr eaLnBrk="1" hangingPunct="1">
              <a:spcBef>
                <a:spcPts val="2400"/>
              </a:spcBef>
            </a:pPr>
            <a:r>
              <a:rPr lang="en-US" sz="2800" b="1" dirty="0">
                <a:latin typeface="Calibri" charset="0"/>
              </a:rPr>
              <a:t>N. Stephan Kinsella</a:t>
            </a:r>
          </a:p>
          <a:p>
            <a:pPr eaLnBrk="1" hangingPunct="1">
              <a:spcBef>
                <a:spcPct val="0"/>
              </a:spcBef>
            </a:pPr>
            <a:r>
              <a:rPr lang="en-US" u="sng" dirty="0">
                <a:cs typeface="Calibri"/>
                <a:sym typeface="Helvetica" charset="0"/>
                <a:hlinkClick r:id="rId3"/>
              </a:rPr>
              <a:t>C4SIF.org</a:t>
            </a:r>
            <a:r>
              <a:rPr lang="en-US" dirty="0">
                <a:cs typeface="Calibri"/>
                <a:sym typeface="Helvetica" charset="0"/>
              </a:rPr>
              <a:t> </a:t>
            </a:r>
            <a:r>
              <a:rPr lang="en-US" sz="1400" dirty="0">
                <a:cs typeface="Calibri"/>
                <a:sym typeface="Helvetica" charset="0"/>
              </a:rPr>
              <a:t>•</a:t>
            </a:r>
            <a:r>
              <a:rPr lang="en-US" dirty="0">
                <a:cs typeface="Calibri"/>
                <a:sym typeface="Helvetica" charset="0"/>
              </a:rPr>
              <a:t> </a:t>
            </a:r>
            <a:r>
              <a:rPr lang="en-US" dirty="0">
                <a:latin typeface="Calibri" panose="020F0502020204030204" pitchFamily="34" charset="0"/>
                <a:cs typeface="Calibri" panose="020F0502020204030204" pitchFamily="34" charset="0"/>
                <a:hlinkClick r:id="rId4"/>
              </a:rPr>
              <a:t>StephanKinsella.com</a:t>
            </a:r>
            <a:r>
              <a:rPr lang="en-US" dirty="0">
                <a:latin typeface="Calibri" panose="020F0502020204030204" pitchFamily="34" charset="0"/>
                <a:cs typeface="Calibri" panose="020F0502020204030204" pitchFamily="34" charset="0"/>
              </a:rPr>
              <a:t> </a:t>
            </a:r>
          </a:p>
          <a:p>
            <a:pPr eaLnBrk="1" hangingPunct="1">
              <a:spcBef>
                <a:spcPct val="0"/>
              </a:spcBef>
            </a:pPr>
            <a:r>
              <a:rPr lang="en-US" dirty="0">
                <a:latin typeface="Calibri" charset="0"/>
                <a:hlinkClick r:id="rId5"/>
              </a:rPr>
              <a:t>@</a:t>
            </a:r>
            <a:r>
              <a:rPr lang="en-US" dirty="0" err="1">
                <a:latin typeface="Calibri" charset="0"/>
                <a:hlinkClick r:id="rId5"/>
              </a:rPr>
              <a:t>nskinsella</a:t>
            </a:r>
            <a:endParaRPr lang="en-US" i="1" dirty="0">
              <a:latin typeface="Calibri" charset="0"/>
            </a:endParaRPr>
          </a:p>
          <a:p>
            <a:pPr eaLnBrk="1" hangingPunct="1">
              <a:spcBef>
                <a:spcPct val="0"/>
              </a:spcBef>
            </a:pPr>
            <a:endParaRPr lang="en-US" dirty="0">
              <a:latin typeface="Calibri" charset="0"/>
            </a:endParaRPr>
          </a:p>
          <a:p>
            <a:pPr eaLnBrk="1" hangingPunct="1">
              <a:spcBef>
                <a:spcPct val="0"/>
              </a:spcBef>
            </a:pPr>
            <a:r>
              <a:rPr lang="en-US" dirty="0">
                <a:latin typeface="Calibri" charset="0"/>
              </a:rPr>
              <a:t>Via Zoom</a:t>
            </a:r>
          </a:p>
          <a:p>
            <a:pPr eaLnBrk="1" hangingPunct="1">
              <a:spcBef>
                <a:spcPct val="0"/>
              </a:spcBef>
            </a:pPr>
            <a:r>
              <a:rPr lang="en-US" dirty="0">
                <a:latin typeface="Calibri" charset="0"/>
              </a:rPr>
              <a:t>April 27, 2023</a:t>
            </a:r>
          </a:p>
        </p:txBody>
      </p:sp>
      <p:sp>
        <p:nvSpPr>
          <p:cNvPr id="6147" name="Text Box 18"/>
          <p:cNvSpPr txBox="1">
            <a:spLocks noChangeArrowheads="1"/>
          </p:cNvSpPr>
          <p:nvPr/>
        </p:nvSpPr>
        <p:spPr bwMode="auto">
          <a:xfrm>
            <a:off x="381000" y="343452"/>
            <a:ext cx="76962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r>
              <a:rPr lang="en-US" sz="3200" cap="small" dirty="0">
                <a:latin typeface="Calibri" charset="0"/>
                <a:ea typeface="Calibri" charset="0"/>
                <a:cs typeface="Calibri" charset="0"/>
              </a:rPr>
              <a:t>Kinsella IP Law Tutorial Part 2: Copyright Law </a:t>
            </a:r>
            <a:endParaRPr lang="en-US" sz="3200" dirty="0">
              <a:solidFill>
                <a:srgbClr val="003399"/>
              </a:solidFill>
              <a:latin typeface="Calibri" charset="0"/>
              <a:ea typeface="Calibri" charset="0"/>
              <a:cs typeface="Calibri" charset="0"/>
            </a:endParaRPr>
          </a:p>
        </p:txBody>
      </p:sp>
    </p:spTree>
  </p:cSld>
  <p:clrMapOvr>
    <a:masterClrMapping/>
  </p:clrMapOvr>
  <p:transition>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a:xfrm>
            <a:off x="319068" y="-11935"/>
            <a:ext cx="8540750" cy="838200"/>
          </a:xfrm>
        </p:spPr>
        <p:txBody>
          <a:bodyPr/>
          <a:lstStyle/>
          <a:p>
            <a:r>
              <a:rPr lang="en-US" cap="small" dirty="0">
                <a:latin typeface="Calibri" charset="0"/>
                <a:ea typeface="Calibri" charset="0"/>
                <a:cs typeface="Calibri" charset="0"/>
              </a:rPr>
              <a:t>International Aspects of Patents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a:xfrm>
            <a:off x="295198" y="876300"/>
            <a:ext cx="8540750" cy="5105400"/>
          </a:xfrm>
        </p:spPr>
        <p:txBody>
          <a:bodyPr/>
          <a:lstStyle/>
          <a:p>
            <a:pPr lvl="1"/>
            <a:r>
              <a:rPr lang="en-US" dirty="0"/>
              <a:t>GATT resulted in the </a:t>
            </a:r>
            <a:r>
              <a:rPr lang="en-US" dirty="0">
                <a:hlinkClick r:id="rId2"/>
              </a:rPr>
              <a:t>Agreement on Trade Related Aspects of Intellectual Property Rights</a:t>
            </a:r>
            <a:r>
              <a:rPr lang="en-US" dirty="0"/>
              <a:t> (TRIPS)</a:t>
            </a:r>
          </a:p>
          <a:p>
            <a:pPr lvl="2"/>
            <a:r>
              <a:rPr lang="en-US" dirty="0">
                <a:hlinkClick r:id="rId3"/>
              </a:rPr>
              <a:t>international agreement</a:t>
            </a:r>
            <a:r>
              <a:rPr lang="en-US" dirty="0"/>
              <a:t> administered by the WTO</a:t>
            </a:r>
          </a:p>
          <a:p>
            <a:pPr lvl="2"/>
            <a:r>
              <a:rPr lang="en-US" dirty="0"/>
              <a:t>minimum standards for many forms of IP for WTO members</a:t>
            </a:r>
          </a:p>
          <a:p>
            <a:pPr lvl="2"/>
            <a:r>
              <a:rPr lang="en-US" dirty="0"/>
              <a:t>Jerome H. Reichman, “</a:t>
            </a:r>
            <a:r>
              <a:rPr lang="en-US" dirty="0">
                <a:hlinkClick r:id="rId4"/>
              </a:rPr>
              <a:t>Universal Minimum Standards of Intellectual Property Protection Under the TRIPS Component of the WTO Agreement</a:t>
            </a:r>
            <a:r>
              <a:rPr lang="en-US" dirty="0"/>
              <a:t>”</a:t>
            </a:r>
          </a:p>
          <a:p>
            <a:pPr lvl="1"/>
            <a:r>
              <a:rPr lang="en-US" dirty="0">
                <a:hlinkClick r:id="rId5"/>
              </a:rPr>
              <a:t>Universal Copyright Convention</a:t>
            </a:r>
            <a:r>
              <a:rPr lang="en-US" dirty="0"/>
              <a:t> (1952) (alternative to Berne)</a:t>
            </a:r>
          </a:p>
          <a:p>
            <a:pPr lvl="1"/>
            <a:r>
              <a:rPr lang="en-US" dirty="0"/>
              <a:t>Others: </a:t>
            </a:r>
            <a:r>
              <a:rPr lang="en-US" dirty="0">
                <a:hlinkClick r:id="rId6"/>
              </a:rPr>
              <a:t>https://en.wikipedia.org/wiki/List_of_parties_to_international_copyright_agreements</a:t>
            </a:r>
            <a:endParaRPr lang="en-US" dirty="0"/>
          </a:p>
          <a:p>
            <a:pPr lvl="1"/>
            <a:r>
              <a:rPr lang="en-US" dirty="0"/>
              <a:t>US often uses free-trade agreements, such as Bilateral Investment Treaties (BITs), to force other countries to adopt US-style patent and copyright protection </a:t>
            </a:r>
          </a:p>
          <a:p>
            <a:pPr lvl="2"/>
            <a:r>
              <a:rPr lang="en-US" dirty="0"/>
              <a:t>Canada, Japan were considering</a:t>
            </a:r>
          </a:p>
          <a:p>
            <a:pPr lvl="3"/>
            <a:r>
              <a:rPr lang="en-US" dirty="0">
                <a:hlinkClick r:id="rId7"/>
              </a:rPr>
              <a:t>Longer copyright terms, stiffer copyright penalties coming, thanks to TPP and ACTA… https://c4sif.org/2013/10/longer-copyright-terms-stiffer-copyright-penalties-coming-thanks-to-tpp-and-acta/</a:t>
            </a:r>
          </a:p>
          <a:p>
            <a:pPr lvl="2"/>
            <a:r>
              <a:rPr lang="en-US" i="1" dirty="0">
                <a:hlinkClick r:id="rId7"/>
              </a:rPr>
              <a:t>IP Imperialism</a:t>
            </a:r>
            <a:endParaRPr lang="en-US" i="1" dirty="0"/>
          </a:p>
        </p:txBody>
      </p:sp>
    </p:spTree>
    <p:extLst>
      <p:ext uri="{BB962C8B-B14F-4D97-AF65-F5344CB8AC3E}">
        <p14:creationId xmlns:p14="http://schemas.microsoft.com/office/powerpoint/2010/main" val="2052061008"/>
      </p:ext>
    </p:extLst>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US Copyright Law: Scope</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a:xfrm>
            <a:off x="312642" y="990600"/>
            <a:ext cx="8540750" cy="5105400"/>
          </a:xfrm>
        </p:spPr>
        <p:txBody>
          <a:bodyPr/>
          <a:lstStyle/>
          <a:p>
            <a:r>
              <a:rPr lang="en-US" dirty="0"/>
              <a:t>Scope: What types of works can be protected?</a:t>
            </a:r>
          </a:p>
          <a:p>
            <a:pPr lvl="1"/>
            <a:r>
              <a:rPr lang="en-US" dirty="0"/>
              <a:t>Writings</a:t>
            </a:r>
          </a:p>
          <a:p>
            <a:pPr lvl="1"/>
            <a:r>
              <a:rPr lang="en-US" dirty="0"/>
              <a:t>Photos</a:t>
            </a:r>
          </a:p>
          <a:p>
            <a:pPr lvl="1"/>
            <a:r>
              <a:rPr lang="en-US" dirty="0"/>
              <a:t>Paintings</a:t>
            </a:r>
          </a:p>
          <a:p>
            <a:pPr lvl="1"/>
            <a:r>
              <a:rPr lang="en-US" dirty="0"/>
              <a:t>Software code</a:t>
            </a:r>
          </a:p>
          <a:p>
            <a:pPr lvl="1"/>
            <a:r>
              <a:rPr lang="en-US" dirty="0"/>
              <a:t>Musical compositions</a:t>
            </a:r>
          </a:p>
          <a:p>
            <a:pPr lvl="1"/>
            <a:r>
              <a:rPr lang="en-US" dirty="0"/>
              <a:t>Sound recordings</a:t>
            </a:r>
          </a:p>
          <a:p>
            <a:pPr lvl="1"/>
            <a:r>
              <a:rPr lang="en-US" dirty="0"/>
              <a:t>Motion pictures</a:t>
            </a:r>
          </a:p>
          <a:p>
            <a:pPr lvl="1"/>
            <a:r>
              <a:rPr lang="en-US" dirty="0"/>
              <a:t>Architectural works</a:t>
            </a:r>
          </a:p>
          <a:p>
            <a:r>
              <a:rPr lang="en-US" b="1" dirty="0"/>
              <a:t>At US founding</a:t>
            </a:r>
          </a:p>
          <a:p>
            <a:pPr lvl="1"/>
            <a:r>
              <a:rPr lang="en-US" b="1" dirty="0"/>
              <a:t>maps</a:t>
            </a:r>
            <a:r>
              <a:rPr lang="en-US" dirty="0"/>
              <a:t>, </a:t>
            </a:r>
            <a:r>
              <a:rPr lang="en-US" b="1" dirty="0"/>
              <a:t>charts</a:t>
            </a:r>
            <a:r>
              <a:rPr lang="en-US" dirty="0"/>
              <a:t>, and </a:t>
            </a:r>
            <a:r>
              <a:rPr lang="en-US" b="1" dirty="0"/>
              <a:t>books </a:t>
            </a:r>
            <a:r>
              <a:rPr lang="en-US" dirty="0"/>
              <a:t>covered, but </a:t>
            </a:r>
            <a:r>
              <a:rPr lang="en-US" b="1" i="1" dirty="0"/>
              <a:t>not </a:t>
            </a:r>
            <a:r>
              <a:rPr lang="en-US" dirty="0"/>
              <a:t>movies, photographs, paintings, sculptures, plays, music, sound recordings, architectural works, boat hull designs, and software</a:t>
            </a:r>
          </a:p>
          <a:p>
            <a:pPr lvl="2"/>
            <a:r>
              <a:rPr lang="en-US" dirty="0"/>
              <a:t>“Founder’s Copyright”: </a:t>
            </a:r>
            <a:r>
              <a:rPr lang="en-US" dirty="0">
                <a:hlinkClick r:id="rId2"/>
              </a:rPr>
              <a:t>Tom Bell on copyright reform; the Hayekian knowledge problem and copyright terms</a:t>
            </a:r>
            <a:endParaRPr lang="en-US" dirty="0"/>
          </a:p>
        </p:txBody>
      </p:sp>
    </p:spTree>
    <p:extLst>
      <p:ext uri="{BB962C8B-B14F-4D97-AF65-F5344CB8AC3E}">
        <p14:creationId xmlns:p14="http://schemas.microsoft.com/office/powerpoint/2010/main" val="4242247789"/>
      </p:ext>
    </p:extLst>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929AD9B-1455-C14F-B4AB-7F695F52F668}" type="slidenum">
              <a:rPr kumimoji="0" lang="en-US" sz="1000" b="0" i="0" u="none" strike="noStrike" kern="1200" cap="none" spc="0" normalizeH="0" baseline="0" noProof="0" smtClean="0">
                <a:ln>
                  <a:noFill/>
                </a:ln>
                <a:solidFill>
                  <a:srgbClr val="666666"/>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a:ln>
                <a:noFill/>
              </a:ln>
              <a:solidFill>
                <a:srgbClr val="666666"/>
              </a:solidFill>
              <a:effectLst/>
              <a:uLnTx/>
              <a:uFillTx/>
              <a:latin typeface="Arial" panose="020B0604020202020204"/>
              <a:ea typeface="+mn-ea"/>
              <a:cs typeface="+mn-cs"/>
            </a:endParaRPr>
          </a:p>
        </p:txBody>
      </p:sp>
      <p:sp>
        <p:nvSpPr>
          <p:cNvPr id="5" name="Title 4"/>
          <p:cNvSpPr>
            <a:spLocks noGrp="1"/>
          </p:cNvSpPr>
          <p:nvPr>
            <p:ph type="title"/>
          </p:nvPr>
        </p:nvSpPr>
        <p:spPr>
          <a:xfrm>
            <a:off x="466724" y="456705"/>
            <a:ext cx="8229600" cy="822960"/>
          </a:xfrm>
        </p:spPr>
        <p:txBody>
          <a:bodyPr>
            <a:normAutofit/>
          </a:bodyPr>
          <a:lstStyle/>
          <a:p>
            <a:r>
              <a:rPr lang="en-US" dirty="0"/>
              <a:t>What types of works may be protected?</a:t>
            </a:r>
          </a:p>
        </p:txBody>
      </p:sp>
      <p:cxnSp>
        <p:nvCxnSpPr>
          <p:cNvPr id="6" name="Straight Connector 5"/>
          <p:cNvCxnSpPr/>
          <p:nvPr/>
        </p:nvCxnSpPr>
        <p:spPr>
          <a:xfrm>
            <a:off x="931013" y="3210921"/>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497750" y="3526576"/>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997813" y="3171273"/>
            <a:ext cx="0" cy="344448"/>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30962" y="2749256"/>
            <a:ext cx="1133476" cy="461665"/>
          </a:xfrm>
          <a:prstGeom prst="rect">
            <a:avLst/>
          </a:prstGeom>
          <a:noFill/>
        </p:spPr>
        <p:txBody>
          <a:bodyPr wrap="square" rtlCol="0">
            <a:spAutoFit/>
          </a:bodyPr>
          <a:lstStyle/>
          <a:p>
            <a:r>
              <a:rPr lang="en-US" sz="1200" dirty="0">
                <a:solidFill>
                  <a:srgbClr val="595959"/>
                </a:solidFill>
              </a:rPr>
              <a:t>Books, maps, and charts</a:t>
            </a:r>
          </a:p>
        </p:txBody>
      </p:sp>
      <p:sp>
        <p:nvSpPr>
          <p:cNvPr id="10" name="TextBox 9"/>
          <p:cNvSpPr txBox="1"/>
          <p:nvPr/>
        </p:nvSpPr>
        <p:spPr>
          <a:xfrm>
            <a:off x="588112" y="2420104"/>
            <a:ext cx="762000" cy="369332"/>
          </a:xfrm>
          <a:prstGeom prst="rect">
            <a:avLst/>
          </a:prstGeom>
          <a:noFill/>
        </p:spPr>
        <p:txBody>
          <a:bodyPr wrap="square" rtlCol="0">
            <a:spAutoFit/>
          </a:bodyPr>
          <a:lstStyle/>
          <a:p>
            <a:r>
              <a:rPr lang="en-US" dirty="0">
                <a:solidFill>
                  <a:srgbClr val="BB0000"/>
                </a:solidFill>
              </a:rPr>
              <a:t>1790</a:t>
            </a:r>
          </a:p>
        </p:txBody>
      </p:sp>
      <p:sp>
        <p:nvSpPr>
          <p:cNvPr id="11" name="TextBox 10"/>
          <p:cNvSpPr txBox="1"/>
          <p:nvPr/>
        </p:nvSpPr>
        <p:spPr>
          <a:xfrm>
            <a:off x="1116750" y="3821186"/>
            <a:ext cx="762000" cy="369332"/>
          </a:xfrm>
          <a:prstGeom prst="rect">
            <a:avLst/>
          </a:prstGeom>
          <a:noFill/>
        </p:spPr>
        <p:txBody>
          <a:bodyPr wrap="square" rtlCol="0">
            <a:spAutoFit/>
          </a:bodyPr>
          <a:lstStyle/>
          <a:p>
            <a:r>
              <a:rPr lang="en-US" dirty="0">
                <a:solidFill>
                  <a:srgbClr val="BB0000"/>
                </a:solidFill>
              </a:rPr>
              <a:t>1802</a:t>
            </a:r>
          </a:p>
        </p:txBody>
      </p:sp>
      <p:sp>
        <p:nvSpPr>
          <p:cNvPr id="12" name="TextBox 11"/>
          <p:cNvSpPr txBox="1"/>
          <p:nvPr/>
        </p:nvSpPr>
        <p:spPr>
          <a:xfrm>
            <a:off x="969112" y="4125260"/>
            <a:ext cx="1190626" cy="461665"/>
          </a:xfrm>
          <a:prstGeom prst="rect">
            <a:avLst/>
          </a:prstGeom>
          <a:noFill/>
        </p:spPr>
        <p:txBody>
          <a:bodyPr wrap="square" rtlCol="0">
            <a:spAutoFit/>
          </a:bodyPr>
          <a:lstStyle/>
          <a:p>
            <a:r>
              <a:rPr lang="en-US" sz="1200" dirty="0">
                <a:solidFill>
                  <a:srgbClr val="595959"/>
                </a:solidFill>
              </a:rPr>
              <a:t>Historical or other prints</a:t>
            </a:r>
          </a:p>
        </p:txBody>
      </p:sp>
      <p:sp>
        <p:nvSpPr>
          <p:cNvPr id="13" name="TextBox 12"/>
          <p:cNvSpPr txBox="1"/>
          <p:nvPr/>
        </p:nvSpPr>
        <p:spPr>
          <a:xfrm>
            <a:off x="1616813" y="2431510"/>
            <a:ext cx="762000" cy="369332"/>
          </a:xfrm>
          <a:prstGeom prst="rect">
            <a:avLst/>
          </a:prstGeom>
          <a:noFill/>
        </p:spPr>
        <p:txBody>
          <a:bodyPr wrap="square" rtlCol="0">
            <a:spAutoFit/>
          </a:bodyPr>
          <a:lstStyle/>
          <a:p>
            <a:r>
              <a:rPr lang="en-US" dirty="0">
                <a:solidFill>
                  <a:srgbClr val="BB0000"/>
                </a:solidFill>
              </a:rPr>
              <a:t>1831</a:t>
            </a:r>
          </a:p>
        </p:txBody>
      </p:sp>
      <p:sp>
        <p:nvSpPr>
          <p:cNvPr id="14" name="TextBox 13"/>
          <p:cNvSpPr txBox="1"/>
          <p:nvPr/>
        </p:nvSpPr>
        <p:spPr>
          <a:xfrm>
            <a:off x="1497750" y="2749254"/>
            <a:ext cx="1274689" cy="461665"/>
          </a:xfrm>
          <a:prstGeom prst="rect">
            <a:avLst/>
          </a:prstGeom>
          <a:noFill/>
        </p:spPr>
        <p:txBody>
          <a:bodyPr wrap="square" rtlCol="0">
            <a:spAutoFit/>
          </a:bodyPr>
          <a:lstStyle/>
          <a:p>
            <a:r>
              <a:rPr lang="en-US" sz="1200" b="1" dirty="0">
                <a:solidFill>
                  <a:srgbClr val="BB0000"/>
                </a:solidFill>
              </a:rPr>
              <a:t>Musical compositions</a:t>
            </a:r>
          </a:p>
        </p:txBody>
      </p:sp>
      <p:cxnSp>
        <p:nvCxnSpPr>
          <p:cNvPr id="15" name="Straight Connector 14"/>
          <p:cNvCxnSpPr/>
          <p:nvPr/>
        </p:nvCxnSpPr>
        <p:spPr>
          <a:xfrm>
            <a:off x="2445488" y="3526576"/>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064488" y="3832566"/>
            <a:ext cx="762000" cy="369332"/>
          </a:xfrm>
          <a:prstGeom prst="rect">
            <a:avLst/>
          </a:prstGeom>
          <a:noFill/>
        </p:spPr>
        <p:txBody>
          <a:bodyPr wrap="square" rtlCol="0">
            <a:spAutoFit/>
          </a:bodyPr>
          <a:lstStyle/>
          <a:p>
            <a:r>
              <a:rPr lang="en-US" dirty="0">
                <a:solidFill>
                  <a:srgbClr val="BB0000"/>
                </a:solidFill>
              </a:rPr>
              <a:t>1856</a:t>
            </a:r>
          </a:p>
        </p:txBody>
      </p:sp>
      <p:sp>
        <p:nvSpPr>
          <p:cNvPr id="17" name="TextBox 16"/>
          <p:cNvSpPr txBox="1"/>
          <p:nvPr/>
        </p:nvSpPr>
        <p:spPr>
          <a:xfrm>
            <a:off x="1997813" y="4125260"/>
            <a:ext cx="1125501" cy="461665"/>
          </a:xfrm>
          <a:prstGeom prst="rect">
            <a:avLst/>
          </a:prstGeom>
          <a:noFill/>
        </p:spPr>
        <p:txBody>
          <a:bodyPr wrap="square" rtlCol="0">
            <a:spAutoFit/>
          </a:bodyPr>
          <a:lstStyle/>
          <a:p>
            <a:r>
              <a:rPr lang="en-US" sz="1200" dirty="0">
                <a:solidFill>
                  <a:srgbClr val="595959"/>
                </a:solidFill>
              </a:rPr>
              <a:t>Dramatic compositions</a:t>
            </a:r>
          </a:p>
        </p:txBody>
      </p:sp>
      <p:sp>
        <p:nvSpPr>
          <p:cNvPr id="18" name="TextBox 17"/>
          <p:cNvSpPr txBox="1"/>
          <p:nvPr/>
        </p:nvSpPr>
        <p:spPr>
          <a:xfrm>
            <a:off x="2673201" y="2441277"/>
            <a:ext cx="762000" cy="369332"/>
          </a:xfrm>
          <a:prstGeom prst="rect">
            <a:avLst/>
          </a:prstGeom>
          <a:noFill/>
        </p:spPr>
        <p:txBody>
          <a:bodyPr wrap="square" rtlCol="0">
            <a:spAutoFit/>
          </a:bodyPr>
          <a:lstStyle/>
          <a:p>
            <a:r>
              <a:rPr lang="en-US" dirty="0">
                <a:solidFill>
                  <a:srgbClr val="BB0000"/>
                </a:solidFill>
              </a:rPr>
              <a:t>1865</a:t>
            </a:r>
          </a:p>
        </p:txBody>
      </p:sp>
      <p:cxnSp>
        <p:nvCxnSpPr>
          <p:cNvPr id="19" name="Straight Connector 18"/>
          <p:cNvCxnSpPr/>
          <p:nvPr/>
        </p:nvCxnSpPr>
        <p:spPr>
          <a:xfrm>
            <a:off x="3055088" y="3191097"/>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649500" y="2749255"/>
            <a:ext cx="1327076" cy="461665"/>
          </a:xfrm>
          <a:prstGeom prst="rect">
            <a:avLst/>
          </a:prstGeom>
          <a:noFill/>
        </p:spPr>
        <p:txBody>
          <a:bodyPr wrap="square" rtlCol="0">
            <a:spAutoFit/>
          </a:bodyPr>
          <a:lstStyle/>
          <a:p>
            <a:r>
              <a:rPr lang="en-US" sz="1200" dirty="0">
                <a:solidFill>
                  <a:srgbClr val="595959"/>
                </a:solidFill>
              </a:rPr>
              <a:t>Photographs and negatives</a:t>
            </a:r>
          </a:p>
        </p:txBody>
      </p:sp>
      <p:cxnSp>
        <p:nvCxnSpPr>
          <p:cNvPr id="21" name="Straight Connector 20"/>
          <p:cNvCxnSpPr/>
          <p:nvPr/>
        </p:nvCxnSpPr>
        <p:spPr>
          <a:xfrm>
            <a:off x="3976576" y="3516386"/>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595576" y="3821186"/>
            <a:ext cx="762000" cy="369332"/>
          </a:xfrm>
          <a:prstGeom prst="rect">
            <a:avLst/>
          </a:prstGeom>
          <a:noFill/>
        </p:spPr>
        <p:txBody>
          <a:bodyPr wrap="square" rtlCol="0">
            <a:spAutoFit/>
          </a:bodyPr>
          <a:lstStyle/>
          <a:p>
            <a:r>
              <a:rPr lang="en-US" dirty="0">
                <a:solidFill>
                  <a:srgbClr val="BB0000"/>
                </a:solidFill>
              </a:rPr>
              <a:t>1870</a:t>
            </a:r>
          </a:p>
        </p:txBody>
      </p:sp>
      <p:sp>
        <p:nvSpPr>
          <p:cNvPr id="23" name="TextBox 22"/>
          <p:cNvSpPr txBox="1"/>
          <p:nvPr/>
        </p:nvSpPr>
        <p:spPr>
          <a:xfrm>
            <a:off x="3123314" y="4125260"/>
            <a:ext cx="1836775" cy="1569660"/>
          </a:xfrm>
          <a:prstGeom prst="rect">
            <a:avLst/>
          </a:prstGeom>
          <a:noFill/>
        </p:spPr>
        <p:txBody>
          <a:bodyPr wrap="square" rtlCol="0">
            <a:spAutoFit/>
          </a:bodyPr>
          <a:lstStyle/>
          <a:p>
            <a:r>
              <a:rPr lang="en-US" sz="1200" dirty="0">
                <a:solidFill>
                  <a:srgbClr val="595959"/>
                </a:solidFill>
              </a:rPr>
              <a:t>Consolidated all subject matter, included paintings, drawings, chromolithographs, statue, statuaries, and models and designs intended to be perfected as works of fine art.</a:t>
            </a:r>
          </a:p>
        </p:txBody>
      </p:sp>
      <p:cxnSp>
        <p:nvCxnSpPr>
          <p:cNvPr id="24" name="Straight Connector 23"/>
          <p:cNvCxnSpPr/>
          <p:nvPr/>
        </p:nvCxnSpPr>
        <p:spPr>
          <a:xfrm>
            <a:off x="4807688" y="3210919"/>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426688" y="1903853"/>
            <a:ext cx="762000" cy="369332"/>
          </a:xfrm>
          <a:prstGeom prst="rect">
            <a:avLst/>
          </a:prstGeom>
          <a:noFill/>
        </p:spPr>
        <p:txBody>
          <a:bodyPr wrap="square" rtlCol="0">
            <a:spAutoFit/>
          </a:bodyPr>
          <a:lstStyle/>
          <a:p>
            <a:r>
              <a:rPr lang="en-US" dirty="0">
                <a:solidFill>
                  <a:srgbClr val="BB0000"/>
                </a:solidFill>
              </a:rPr>
              <a:t>1909</a:t>
            </a:r>
          </a:p>
        </p:txBody>
      </p:sp>
      <p:sp>
        <p:nvSpPr>
          <p:cNvPr id="26" name="TextBox 25"/>
          <p:cNvSpPr txBox="1"/>
          <p:nvPr/>
        </p:nvSpPr>
        <p:spPr>
          <a:xfrm>
            <a:off x="3740888" y="2266067"/>
            <a:ext cx="2590799" cy="1107996"/>
          </a:xfrm>
          <a:prstGeom prst="rect">
            <a:avLst/>
          </a:prstGeom>
          <a:noFill/>
        </p:spPr>
        <p:txBody>
          <a:bodyPr wrap="square" rtlCol="0">
            <a:spAutoFit/>
          </a:bodyPr>
          <a:lstStyle/>
          <a:p>
            <a:r>
              <a:rPr lang="en-US" sz="1100" dirty="0">
                <a:solidFill>
                  <a:srgbClr val="595959"/>
                </a:solidFill>
              </a:rPr>
              <a:t>All the writings of an author. Non-exhaustive list added previous subject matter plus periodicals, lectures, drawings or plastic works of a scientific or technical character, and pictorial illustrations.</a:t>
            </a:r>
          </a:p>
        </p:txBody>
      </p:sp>
      <p:cxnSp>
        <p:nvCxnSpPr>
          <p:cNvPr id="27" name="Straight Connector 26"/>
          <p:cNvCxnSpPr/>
          <p:nvPr/>
        </p:nvCxnSpPr>
        <p:spPr>
          <a:xfrm>
            <a:off x="5580761" y="3527766"/>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5199761" y="3832566"/>
            <a:ext cx="762000" cy="369332"/>
          </a:xfrm>
          <a:prstGeom prst="rect">
            <a:avLst/>
          </a:prstGeom>
          <a:noFill/>
        </p:spPr>
        <p:txBody>
          <a:bodyPr wrap="square" rtlCol="0">
            <a:spAutoFit/>
          </a:bodyPr>
          <a:lstStyle/>
          <a:p>
            <a:r>
              <a:rPr lang="en-US" dirty="0">
                <a:solidFill>
                  <a:srgbClr val="BB0000"/>
                </a:solidFill>
              </a:rPr>
              <a:t>1912</a:t>
            </a:r>
          </a:p>
        </p:txBody>
      </p:sp>
      <p:sp>
        <p:nvSpPr>
          <p:cNvPr id="29" name="TextBox 28"/>
          <p:cNvSpPr txBox="1"/>
          <p:nvPr/>
        </p:nvSpPr>
        <p:spPr>
          <a:xfrm>
            <a:off x="5228336" y="4125260"/>
            <a:ext cx="801648" cy="461665"/>
          </a:xfrm>
          <a:prstGeom prst="rect">
            <a:avLst/>
          </a:prstGeom>
          <a:noFill/>
        </p:spPr>
        <p:txBody>
          <a:bodyPr wrap="square" rtlCol="0">
            <a:spAutoFit/>
          </a:bodyPr>
          <a:lstStyle/>
          <a:p>
            <a:r>
              <a:rPr lang="en-US" sz="1200" dirty="0">
                <a:solidFill>
                  <a:srgbClr val="595959"/>
                </a:solidFill>
              </a:rPr>
              <a:t>Motion-pictures</a:t>
            </a:r>
          </a:p>
        </p:txBody>
      </p:sp>
      <p:cxnSp>
        <p:nvCxnSpPr>
          <p:cNvPr id="30" name="Straight Connector 29"/>
          <p:cNvCxnSpPr/>
          <p:nvPr/>
        </p:nvCxnSpPr>
        <p:spPr>
          <a:xfrm>
            <a:off x="6712688" y="3211586"/>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6331688" y="2420104"/>
            <a:ext cx="762000" cy="369332"/>
          </a:xfrm>
          <a:prstGeom prst="rect">
            <a:avLst/>
          </a:prstGeom>
          <a:noFill/>
        </p:spPr>
        <p:txBody>
          <a:bodyPr wrap="square" rtlCol="0">
            <a:spAutoFit/>
          </a:bodyPr>
          <a:lstStyle/>
          <a:p>
            <a:r>
              <a:rPr lang="en-US" dirty="0">
                <a:solidFill>
                  <a:srgbClr val="BB0000"/>
                </a:solidFill>
              </a:rPr>
              <a:t>1972</a:t>
            </a:r>
          </a:p>
        </p:txBody>
      </p:sp>
      <p:sp>
        <p:nvSpPr>
          <p:cNvPr id="32" name="TextBox 31"/>
          <p:cNvSpPr txBox="1"/>
          <p:nvPr/>
        </p:nvSpPr>
        <p:spPr>
          <a:xfrm>
            <a:off x="6331688" y="2736596"/>
            <a:ext cx="1143000" cy="461665"/>
          </a:xfrm>
          <a:prstGeom prst="rect">
            <a:avLst/>
          </a:prstGeom>
          <a:noFill/>
        </p:spPr>
        <p:txBody>
          <a:bodyPr wrap="square" rtlCol="0">
            <a:spAutoFit/>
          </a:bodyPr>
          <a:lstStyle/>
          <a:p>
            <a:r>
              <a:rPr lang="en-US" sz="1200" b="1" dirty="0">
                <a:solidFill>
                  <a:srgbClr val="BB0000"/>
                </a:solidFill>
              </a:rPr>
              <a:t>Sound recordings</a:t>
            </a:r>
          </a:p>
        </p:txBody>
      </p:sp>
      <p:cxnSp>
        <p:nvCxnSpPr>
          <p:cNvPr id="33" name="Straight Connector 32"/>
          <p:cNvCxnSpPr/>
          <p:nvPr/>
        </p:nvCxnSpPr>
        <p:spPr>
          <a:xfrm>
            <a:off x="7474688" y="3516386"/>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7093688" y="3832566"/>
            <a:ext cx="762000" cy="369332"/>
          </a:xfrm>
          <a:prstGeom prst="rect">
            <a:avLst/>
          </a:prstGeom>
          <a:noFill/>
        </p:spPr>
        <p:txBody>
          <a:bodyPr wrap="square" rtlCol="0">
            <a:spAutoFit/>
          </a:bodyPr>
          <a:lstStyle/>
          <a:p>
            <a:r>
              <a:rPr lang="en-US" dirty="0">
                <a:solidFill>
                  <a:srgbClr val="BB0000"/>
                </a:solidFill>
              </a:rPr>
              <a:t>1976</a:t>
            </a:r>
          </a:p>
        </p:txBody>
      </p:sp>
      <p:sp>
        <p:nvSpPr>
          <p:cNvPr id="35" name="TextBox 34"/>
          <p:cNvSpPr txBox="1"/>
          <p:nvPr/>
        </p:nvSpPr>
        <p:spPr>
          <a:xfrm>
            <a:off x="6636488" y="4125136"/>
            <a:ext cx="1905000" cy="1938992"/>
          </a:xfrm>
          <a:prstGeom prst="rect">
            <a:avLst/>
          </a:prstGeom>
          <a:noFill/>
        </p:spPr>
        <p:txBody>
          <a:bodyPr wrap="square" rtlCol="0">
            <a:spAutoFit/>
          </a:bodyPr>
          <a:lstStyle/>
          <a:p>
            <a:r>
              <a:rPr lang="en-US" sz="1200" dirty="0">
                <a:solidFill>
                  <a:srgbClr val="595959"/>
                </a:solidFill>
              </a:rPr>
              <a:t>Works of Authorship, including: literary works; musical works; dramatic works; pantomimes and choreographic works; pictorial, graphic, and sculptural works; motions pictures and other audiovisual works; and sound recordings</a:t>
            </a:r>
          </a:p>
        </p:txBody>
      </p:sp>
      <p:cxnSp>
        <p:nvCxnSpPr>
          <p:cNvPr id="36" name="Straight Connector 35"/>
          <p:cNvCxnSpPr/>
          <p:nvPr/>
        </p:nvCxnSpPr>
        <p:spPr>
          <a:xfrm>
            <a:off x="7931888" y="3191097"/>
            <a:ext cx="0" cy="304800"/>
          </a:xfrm>
          <a:prstGeom prst="line">
            <a:avLst/>
          </a:prstGeom>
          <a:ln>
            <a:solidFill>
              <a:srgbClr val="BB0000"/>
            </a:solidFill>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7550888" y="2420104"/>
            <a:ext cx="762000" cy="369332"/>
          </a:xfrm>
          <a:prstGeom prst="rect">
            <a:avLst/>
          </a:prstGeom>
          <a:noFill/>
        </p:spPr>
        <p:txBody>
          <a:bodyPr wrap="square" rtlCol="0">
            <a:spAutoFit/>
          </a:bodyPr>
          <a:lstStyle/>
          <a:p>
            <a:r>
              <a:rPr lang="en-US" dirty="0">
                <a:solidFill>
                  <a:srgbClr val="BB0000"/>
                </a:solidFill>
              </a:rPr>
              <a:t>1990</a:t>
            </a:r>
          </a:p>
        </p:txBody>
      </p:sp>
      <p:sp>
        <p:nvSpPr>
          <p:cNvPr id="38" name="TextBox 37"/>
          <p:cNvSpPr txBox="1"/>
          <p:nvPr/>
        </p:nvSpPr>
        <p:spPr>
          <a:xfrm>
            <a:off x="7474688" y="2749921"/>
            <a:ext cx="1066800" cy="461665"/>
          </a:xfrm>
          <a:prstGeom prst="rect">
            <a:avLst/>
          </a:prstGeom>
          <a:noFill/>
        </p:spPr>
        <p:txBody>
          <a:bodyPr wrap="square" rtlCol="0">
            <a:spAutoFit/>
          </a:bodyPr>
          <a:lstStyle/>
          <a:p>
            <a:r>
              <a:rPr lang="en-US" sz="1200" dirty="0">
                <a:solidFill>
                  <a:srgbClr val="595959"/>
                </a:solidFill>
              </a:rPr>
              <a:t>Architectural works</a:t>
            </a:r>
          </a:p>
        </p:txBody>
      </p:sp>
      <p:cxnSp>
        <p:nvCxnSpPr>
          <p:cNvPr id="39" name="Straight Arrow Connector 38"/>
          <p:cNvCxnSpPr/>
          <p:nvPr/>
        </p:nvCxnSpPr>
        <p:spPr>
          <a:xfrm>
            <a:off x="931013" y="3515721"/>
            <a:ext cx="7610475" cy="1"/>
          </a:xfrm>
          <a:prstGeom prst="straightConnector1">
            <a:avLst/>
          </a:prstGeom>
          <a:ln>
            <a:solidFill>
              <a:srgbClr val="BB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6640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US Copyright Law: Scope</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a:xfrm>
            <a:off x="284182" y="876300"/>
            <a:ext cx="8540750" cy="5105400"/>
          </a:xfrm>
        </p:spPr>
        <p:txBody>
          <a:bodyPr/>
          <a:lstStyle/>
          <a:p>
            <a:r>
              <a:rPr lang="en-US" dirty="0"/>
              <a:t>No copyright in</a:t>
            </a:r>
          </a:p>
          <a:p>
            <a:pPr lvl="1"/>
            <a:r>
              <a:rPr lang="en-US" dirty="0"/>
              <a:t>Ideas</a:t>
            </a:r>
          </a:p>
          <a:p>
            <a:pPr lvl="1"/>
            <a:r>
              <a:rPr lang="en-US" dirty="0"/>
              <a:t>Facts</a:t>
            </a:r>
          </a:p>
          <a:p>
            <a:pPr lvl="1"/>
            <a:r>
              <a:rPr lang="en-US" dirty="0"/>
              <a:t>Inventions (</a:t>
            </a:r>
            <a:r>
              <a:rPr lang="en-US" b="1" dirty="0"/>
              <a:t>patent</a:t>
            </a:r>
            <a:r>
              <a:rPr lang="en-US" dirty="0"/>
              <a:t>)</a:t>
            </a:r>
          </a:p>
          <a:p>
            <a:pPr lvl="1"/>
            <a:r>
              <a:rPr lang="en-US" dirty="0"/>
              <a:t>Slogans (</a:t>
            </a:r>
            <a:r>
              <a:rPr lang="en-US" b="1" dirty="0"/>
              <a:t>trademark</a:t>
            </a:r>
            <a:r>
              <a:rPr lang="en-US" dirty="0"/>
              <a:t>)</a:t>
            </a:r>
          </a:p>
          <a:p>
            <a:pPr lvl="1"/>
            <a:r>
              <a:rPr lang="en-US" dirty="0"/>
              <a:t>Private info (not </a:t>
            </a:r>
            <a:r>
              <a:rPr lang="en-US" b="1" dirty="0"/>
              <a:t>published</a:t>
            </a:r>
            <a:r>
              <a:rPr lang="en-US" dirty="0"/>
              <a:t>; </a:t>
            </a:r>
            <a:r>
              <a:rPr lang="en-US" b="1" dirty="0"/>
              <a:t>trade secret</a:t>
            </a:r>
            <a:r>
              <a:rPr lang="en-US" dirty="0"/>
              <a:t>)</a:t>
            </a:r>
          </a:p>
          <a:p>
            <a:pPr lvl="1"/>
            <a:r>
              <a:rPr lang="en-US" dirty="0"/>
              <a:t>Not </a:t>
            </a:r>
            <a:r>
              <a:rPr lang="en-US" b="1" dirty="0"/>
              <a:t>fixed</a:t>
            </a:r>
            <a:r>
              <a:rPr lang="en-US" dirty="0"/>
              <a:t> (choreographic works that have not been notated or recorded, or improvisational speeches or performances that have not been written or recorded)</a:t>
            </a:r>
          </a:p>
          <a:p>
            <a:pPr lvl="1"/>
            <a:r>
              <a:rPr lang="en-US" dirty="0"/>
              <a:t>Short phrases</a:t>
            </a:r>
          </a:p>
          <a:p>
            <a:pPr lvl="1"/>
            <a:r>
              <a:rPr lang="en-US" dirty="0"/>
              <a:t>Titles</a:t>
            </a:r>
          </a:p>
          <a:p>
            <a:pPr lvl="2"/>
            <a:r>
              <a:rPr lang="en-US" dirty="0"/>
              <a:t>See how many movies are out right now entitled “Nefarious”</a:t>
            </a:r>
          </a:p>
          <a:p>
            <a:pPr lvl="1"/>
            <a:r>
              <a:rPr lang="en-US" b="1" dirty="0">
                <a:hlinkClick r:id="rId2"/>
              </a:rPr>
              <a:t>Merger of ideas/expression</a:t>
            </a:r>
            <a:r>
              <a:rPr lang="en-US" dirty="0"/>
              <a:t>: limited number ways to express an idea; e.g. rules of a game</a:t>
            </a:r>
          </a:p>
          <a:p>
            <a:pPr lvl="1"/>
            <a:r>
              <a:rPr lang="en-US" dirty="0"/>
              <a:t>Public domain</a:t>
            </a:r>
          </a:p>
          <a:p>
            <a:pPr lvl="2"/>
            <a:r>
              <a:rPr lang="en-US" dirty="0"/>
              <a:t>NOT federal works (US)</a:t>
            </a:r>
          </a:p>
          <a:p>
            <a:endParaRPr lang="en-US" dirty="0"/>
          </a:p>
        </p:txBody>
      </p:sp>
    </p:spTree>
    <p:extLst>
      <p:ext uri="{BB962C8B-B14F-4D97-AF65-F5344CB8AC3E}">
        <p14:creationId xmlns:p14="http://schemas.microsoft.com/office/powerpoint/2010/main" val="2147609732"/>
      </p:ext>
    </p:extLst>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Requirements for Copyright</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p:txBody>
          <a:bodyPr/>
          <a:lstStyle/>
          <a:p>
            <a:r>
              <a:rPr lang="en-US" dirty="0"/>
              <a:t>Originality</a:t>
            </a:r>
          </a:p>
          <a:p>
            <a:pPr lvl="1"/>
            <a:r>
              <a:rPr lang="en-US" dirty="0"/>
              <a:t>Small spark of creativity</a:t>
            </a:r>
          </a:p>
          <a:p>
            <a:r>
              <a:rPr lang="en-US" dirty="0"/>
              <a:t>Fixation</a:t>
            </a:r>
          </a:p>
          <a:p>
            <a:pPr lvl="1"/>
            <a:r>
              <a:rPr lang="en-US" dirty="0"/>
              <a:t>“fixed in any tangible medium of expression”</a:t>
            </a:r>
          </a:p>
          <a:p>
            <a:r>
              <a:rPr lang="en-US" dirty="0"/>
              <a:t>Expression</a:t>
            </a:r>
          </a:p>
          <a:p>
            <a:pPr lvl="1"/>
            <a:r>
              <a:rPr lang="en-US" dirty="0"/>
              <a:t>No protection for thoughts and ideas with nothing further</a:t>
            </a:r>
          </a:p>
          <a:p>
            <a:pPr lvl="1"/>
            <a:endParaRPr lang="en-US" dirty="0"/>
          </a:p>
        </p:txBody>
      </p:sp>
    </p:spTree>
    <p:extLst>
      <p:ext uri="{BB962C8B-B14F-4D97-AF65-F5344CB8AC3E}">
        <p14:creationId xmlns:p14="http://schemas.microsoft.com/office/powerpoint/2010/main" val="1390004931"/>
      </p:ext>
    </p:extLst>
  </p:cSld>
  <p:clrMapOvr>
    <a:masterClrMapping/>
  </p:clrMapOvr>
  <p:transition>
    <p:pull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Copyright: Bundle of Rights</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a:xfrm>
            <a:off x="312642" y="990600"/>
            <a:ext cx="8540750" cy="5105400"/>
          </a:xfrm>
        </p:spPr>
        <p:txBody>
          <a:bodyPr/>
          <a:lstStyle/>
          <a:p>
            <a:r>
              <a:rPr lang="en-US" dirty="0"/>
              <a:t>Copyright rights</a:t>
            </a:r>
          </a:p>
          <a:p>
            <a:pPr lvl="1"/>
            <a:r>
              <a:rPr lang="en-US" dirty="0"/>
              <a:t>copying</a:t>
            </a:r>
          </a:p>
          <a:p>
            <a:pPr lvl="2"/>
            <a:r>
              <a:rPr lang="en-US" dirty="0"/>
              <a:t>Literal or substantially similar</a:t>
            </a:r>
          </a:p>
          <a:p>
            <a:pPr lvl="1"/>
            <a:r>
              <a:rPr lang="en-US" dirty="0"/>
              <a:t>Derivative works</a:t>
            </a:r>
          </a:p>
          <a:p>
            <a:pPr lvl="1"/>
            <a:r>
              <a:rPr lang="en-US" dirty="0"/>
              <a:t>Performance and distribution rights</a:t>
            </a:r>
          </a:p>
          <a:p>
            <a:r>
              <a:rPr lang="en-US" dirty="0"/>
              <a:t>Author’s bundle of rights (§106)</a:t>
            </a:r>
          </a:p>
          <a:p>
            <a:pPr lvl="1"/>
            <a:r>
              <a:rPr lang="en-US" dirty="0"/>
              <a:t>Right to </a:t>
            </a:r>
            <a:r>
              <a:rPr lang="en-US" b="1" dirty="0"/>
              <a:t>reproduce </a:t>
            </a:r>
            <a:r>
              <a:rPr lang="en-US" dirty="0"/>
              <a:t>the work (copying)</a:t>
            </a:r>
          </a:p>
          <a:p>
            <a:pPr lvl="1"/>
            <a:r>
              <a:rPr lang="en-US" dirty="0"/>
              <a:t>Right to prepare </a:t>
            </a:r>
            <a:r>
              <a:rPr lang="en-US" b="1" dirty="0"/>
              <a:t>derivative works</a:t>
            </a:r>
          </a:p>
          <a:p>
            <a:pPr lvl="1"/>
            <a:r>
              <a:rPr lang="en-US" dirty="0"/>
              <a:t>Right to </a:t>
            </a:r>
            <a:r>
              <a:rPr lang="en-US" b="1" dirty="0"/>
              <a:t>distribute</a:t>
            </a:r>
            <a:r>
              <a:rPr lang="en-US" dirty="0"/>
              <a:t> copies</a:t>
            </a:r>
          </a:p>
          <a:p>
            <a:pPr lvl="1"/>
            <a:r>
              <a:rPr lang="en-US" dirty="0"/>
              <a:t>Right to </a:t>
            </a:r>
            <a:r>
              <a:rPr lang="en-US" b="1" dirty="0"/>
              <a:t>perform</a:t>
            </a:r>
            <a:r>
              <a:rPr lang="en-US" dirty="0"/>
              <a:t> publicly</a:t>
            </a:r>
          </a:p>
          <a:p>
            <a:pPr lvl="1"/>
            <a:r>
              <a:rPr lang="en-US" dirty="0"/>
              <a:t>Right to </a:t>
            </a:r>
            <a:r>
              <a:rPr lang="en-US" b="1" dirty="0"/>
              <a:t>display</a:t>
            </a:r>
            <a:r>
              <a:rPr lang="en-US" dirty="0"/>
              <a:t> publicly</a:t>
            </a:r>
          </a:p>
          <a:p>
            <a:pPr lvl="1"/>
            <a:r>
              <a:rPr lang="en-US" dirty="0"/>
              <a:t>Right to </a:t>
            </a:r>
            <a:r>
              <a:rPr lang="en-US" b="1" dirty="0"/>
              <a:t>perform publicly sound recordings via digital audio transmission</a:t>
            </a:r>
          </a:p>
        </p:txBody>
      </p:sp>
    </p:spTree>
    <p:extLst>
      <p:ext uri="{BB962C8B-B14F-4D97-AF65-F5344CB8AC3E}">
        <p14:creationId xmlns:p14="http://schemas.microsoft.com/office/powerpoint/2010/main" val="229012166"/>
      </p:ext>
    </p:extLst>
  </p:cSld>
  <p:clrMapOvr>
    <a:masterClrMapping/>
  </p:clrMapOvr>
  <p:transition>
    <p:pull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Fair Use and Infringement</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p:txBody>
          <a:bodyPr/>
          <a:lstStyle/>
          <a:p>
            <a:r>
              <a:rPr lang="en-US" dirty="0"/>
              <a:t>Fair use exception</a:t>
            </a:r>
          </a:p>
          <a:p>
            <a:pPr lvl="1"/>
            <a:r>
              <a:rPr lang="en-US" dirty="0"/>
              <a:t>Factors (nonexclusive list); balancing test</a:t>
            </a:r>
          </a:p>
          <a:p>
            <a:pPr marL="1257300" lvl="2" indent="-342900">
              <a:buFont typeface="+mj-lt"/>
              <a:buAutoNum type="arabicPeriod"/>
            </a:pPr>
            <a:r>
              <a:rPr lang="en-US" dirty="0"/>
              <a:t>The </a:t>
            </a:r>
            <a:r>
              <a:rPr lang="en-US" b="1" dirty="0"/>
              <a:t>purpose and character</a:t>
            </a:r>
            <a:r>
              <a:rPr lang="en-US" dirty="0"/>
              <a:t> of the use, including whether such use is of a </a:t>
            </a:r>
            <a:r>
              <a:rPr lang="en-US" b="1" dirty="0"/>
              <a:t>commercial </a:t>
            </a:r>
            <a:r>
              <a:rPr lang="en-US" dirty="0"/>
              <a:t>nature or is for </a:t>
            </a:r>
            <a:r>
              <a:rPr lang="en-US" b="1" dirty="0"/>
              <a:t>nonprofit educational</a:t>
            </a:r>
            <a:r>
              <a:rPr lang="en-US" dirty="0"/>
              <a:t> purposes;</a:t>
            </a:r>
          </a:p>
          <a:p>
            <a:pPr marL="1257300" lvl="2" indent="-342900">
              <a:buFont typeface="+mj-lt"/>
              <a:buAutoNum type="arabicPeriod"/>
            </a:pPr>
            <a:r>
              <a:rPr lang="en-US" dirty="0"/>
              <a:t>The </a:t>
            </a:r>
            <a:r>
              <a:rPr lang="en-US" b="1" dirty="0"/>
              <a:t>nature</a:t>
            </a:r>
            <a:r>
              <a:rPr lang="en-US" dirty="0"/>
              <a:t> of the copyrighted work;</a:t>
            </a:r>
          </a:p>
          <a:p>
            <a:pPr marL="1257300" lvl="2" indent="-342900">
              <a:buFont typeface="+mj-lt"/>
              <a:buAutoNum type="arabicPeriod"/>
            </a:pPr>
            <a:r>
              <a:rPr lang="en-US" dirty="0"/>
              <a:t>The amount and substantiality of the </a:t>
            </a:r>
            <a:r>
              <a:rPr lang="en-US" b="1" dirty="0"/>
              <a:t>portion used</a:t>
            </a:r>
            <a:r>
              <a:rPr lang="en-US" dirty="0"/>
              <a:t> in relation to the copyrighted work as a whole; and</a:t>
            </a:r>
          </a:p>
          <a:p>
            <a:pPr marL="1257300" lvl="2" indent="-342900">
              <a:buFont typeface="+mj-lt"/>
              <a:buAutoNum type="arabicPeriod"/>
            </a:pPr>
            <a:r>
              <a:rPr lang="en-US" dirty="0"/>
              <a:t>The effect of the use upon the </a:t>
            </a:r>
            <a:r>
              <a:rPr lang="en-US" b="1" dirty="0"/>
              <a:t>potential market</a:t>
            </a:r>
            <a:r>
              <a:rPr lang="en-US" dirty="0"/>
              <a:t> for  or value of the copyrighted work</a:t>
            </a:r>
          </a:p>
          <a:p>
            <a:r>
              <a:rPr lang="en-US" dirty="0"/>
              <a:t>Violating these rights is called “infringement”</a:t>
            </a:r>
          </a:p>
          <a:p>
            <a:pPr lvl="1"/>
            <a:r>
              <a:rPr lang="en-US" dirty="0"/>
              <a:t>It is NOT “theft” (or piracy)</a:t>
            </a:r>
          </a:p>
          <a:p>
            <a:pPr lvl="2"/>
            <a:r>
              <a:rPr lang="en-US" dirty="0">
                <a:hlinkClick r:id="rId2"/>
              </a:rPr>
              <a:t>Stop calling patent and copyright “property”; stop calling copying “theft” and “piracy”</a:t>
            </a:r>
            <a:endParaRPr lang="en-US" dirty="0"/>
          </a:p>
        </p:txBody>
      </p:sp>
    </p:spTree>
    <p:extLst>
      <p:ext uri="{BB962C8B-B14F-4D97-AF65-F5344CB8AC3E}">
        <p14:creationId xmlns:p14="http://schemas.microsoft.com/office/powerpoint/2010/main" val="3510618653"/>
      </p:ext>
    </p:extLst>
  </p:cSld>
  <p:clrMapOvr>
    <a:masterClrMapping/>
  </p:clrMapOvr>
  <p:transition>
    <p:pull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Safe Harbor; Term</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a:xfrm>
            <a:off x="301625" y="1066800"/>
            <a:ext cx="8540750" cy="5105400"/>
          </a:xfrm>
        </p:spPr>
        <p:txBody>
          <a:bodyPr/>
          <a:lstStyle/>
          <a:p>
            <a:pPr lvl="1"/>
            <a:r>
              <a:rPr lang="en-US" dirty="0"/>
              <a:t>DMCA exception for internet platform providers</a:t>
            </a:r>
          </a:p>
          <a:p>
            <a:pPr lvl="2"/>
            <a:r>
              <a:rPr lang="en-US" dirty="0"/>
              <a:t>Key “safe harbor” for OSPs and ISPs for copyright liability</a:t>
            </a:r>
          </a:p>
          <a:p>
            <a:pPr lvl="3"/>
            <a:r>
              <a:rPr lang="en-US" dirty="0"/>
              <a:t>Along with </a:t>
            </a:r>
            <a:r>
              <a:rPr lang="en-US" dirty="0">
                <a:hlinkClick r:id="rId2"/>
              </a:rPr>
              <a:t>§230 of Communications Decency Act</a:t>
            </a:r>
            <a:r>
              <a:rPr lang="en-US" dirty="0"/>
              <a:t> (defamation)</a:t>
            </a:r>
          </a:p>
          <a:p>
            <a:pPr lvl="3"/>
            <a:r>
              <a:rPr lang="en-US" dirty="0"/>
              <a:t>Jeff Kosseff, </a:t>
            </a:r>
            <a:r>
              <a:rPr lang="en-US" i="1" dirty="0">
                <a:hlinkClick r:id="rId3"/>
              </a:rPr>
              <a:t>The Twenty-Six Words That Created the Internet</a:t>
            </a:r>
            <a:endParaRPr lang="en-US" i="1" dirty="0"/>
          </a:p>
          <a:p>
            <a:pPr lvl="2"/>
            <a:r>
              <a:rPr lang="en-US" dirty="0"/>
              <a:t>Led to takedown system for YouTube etc.</a:t>
            </a:r>
          </a:p>
          <a:p>
            <a:pPr lvl="2"/>
            <a:r>
              <a:rPr lang="en-US" dirty="0"/>
              <a:t>Millions of takedowns per year</a:t>
            </a:r>
            <a:endParaRPr lang="en-US" dirty="0">
              <a:hlinkClick r:id="rId4"/>
            </a:endParaRPr>
          </a:p>
          <a:p>
            <a:pPr lvl="3"/>
            <a:r>
              <a:rPr lang="en-US" dirty="0">
                <a:hlinkClick r:id="rId4"/>
              </a:rPr>
              <a:t>YouTube Processed Nearly 1.5 Billion Content-ID Claims in 2021</a:t>
            </a:r>
            <a:endParaRPr lang="en-US" dirty="0"/>
          </a:p>
          <a:p>
            <a:r>
              <a:rPr lang="en-US" dirty="0"/>
              <a:t>Term</a:t>
            </a:r>
          </a:p>
          <a:p>
            <a:pPr lvl="1"/>
            <a:r>
              <a:rPr lang="en-US" dirty="0"/>
              <a:t>Copyright exists from the moment work is created and fixed in a tangible medium of expression</a:t>
            </a:r>
          </a:p>
          <a:p>
            <a:pPr lvl="1"/>
            <a:r>
              <a:rPr lang="en-US" dirty="0"/>
              <a:t>Individual: life of the author + 70 years</a:t>
            </a:r>
          </a:p>
          <a:p>
            <a:pPr lvl="1"/>
            <a:r>
              <a:rPr lang="en-US" dirty="0"/>
              <a:t>Corporation</a:t>
            </a:r>
            <a:r>
              <a:rPr lang="en-US" dirty="0">
                <a:sym typeface="Wingdings" pitchFamily="2" charset="2"/>
              </a:rPr>
              <a:t>(work for hire): 95 years from publication or 120 years from creation whichever is shorter</a:t>
            </a:r>
          </a:p>
          <a:p>
            <a:pPr lvl="1"/>
            <a:r>
              <a:rPr lang="en-US" b="1" dirty="0"/>
              <a:t>At US founding</a:t>
            </a:r>
          </a:p>
          <a:p>
            <a:pPr lvl="2"/>
            <a:r>
              <a:rPr lang="en-US" dirty="0">
                <a:sym typeface="Wingdings" pitchFamily="2" charset="2"/>
              </a:rPr>
              <a:t>14 years + 14 if applied for</a:t>
            </a:r>
          </a:p>
          <a:p>
            <a:pPr lvl="2"/>
            <a:r>
              <a:rPr lang="en-US" dirty="0">
                <a:sym typeface="Wingdings" pitchFamily="2" charset="2"/>
              </a:rPr>
              <a:t>Based on two apprenticeship terms</a:t>
            </a:r>
            <a:endParaRPr lang="en-US" dirty="0"/>
          </a:p>
        </p:txBody>
      </p:sp>
    </p:spTree>
    <p:extLst>
      <p:ext uri="{BB962C8B-B14F-4D97-AF65-F5344CB8AC3E}">
        <p14:creationId xmlns:p14="http://schemas.microsoft.com/office/powerpoint/2010/main" val="4167075949"/>
      </p:ext>
    </p:extLst>
  </p:cSld>
  <p:clrMapOvr>
    <a:masterClrMapping/>
  </p:clrMapOvr>
  <p:transition>
    <p:pull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US Copyright Law (cont.)</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p:txBody>
          <a:bodyPr/>
          <a:lstStyle/>
          <a:p>
            <a:r>
              <a:rPr lang="en-US" dirty="0"/>
              <a:t>Author</a:t>
            </a:r>
          </a:p>
          <a:p>
            <a:pPr lvl="1"/>
            <a:r>
              <a:rPr lang="en-US" dirty="0"/>
              <a:t>Creator, </a:t>
            </a:r>
            <a:r>
              <a:rPr lang="en-US" i="1" dirty="0"/>
              <a:t>or</a:t>
            </a:r>
            <a:r>
              <a:rPr lang="en-US" dirty="0"/>
              <a:t> the employer in case of a work for hire</a:t>
            </a:r>
          </a:p>
          <a:p>
            <a:pPr lvl="2"/>
            <a:r>
              <a:rPr lang="en-US" dirty="0"/>
              <a:t>Only if (a) work prepared by an employee within the scope of his or her employment or (b) certain specially commissioned works with a written agreement stating it’s a work for hire</a:t>
            </a:r>
          </a:p>
          <a:p>
            <a:pPr lvl="1"/>
            <a:r>
              <a:rPr lang="en-US" dirty="0"/>
              <a:t>For joint authors: </a:t>
            </a:r>
          </a:p>
          <a:p>
            <a:pPr lvl="2"/>
            <a:r>
              <a:rPr lang="en-US" dirty="0"/>
              <a:t>Authors can license work non-exclusively </a:t>
            </a:r>
            <a:r>
              <a:rPr lang="en-US" b="1" dirty="0"/>
              <a:t>without consent from co-authors</a:t>
            </a:r>
            <a:r>
              <a:rPr lang="en-US" dirty="0"/>
              <a:t> (with shared accounting)</a:t>
            </a:r>
          </a:p>
          <a:p>
            <a:r>
              <a:rPr lang="en-US" b="1" i="1" dirty="0"/>
              <a:t>Domestic only</a:t>
            </a:r>
          </a:p>
          <a:p>
            <a:pPr lvl="1"/>
            <a:r>
              <a:rPr lang="en-US" b="1" i="1" dirty="0"/>
              <a:t>China cannot “steal” “our” IP</a:t>
            </a:r>
          </a:p>
        </p:txBody>
      </p:sp>
    </p:spTree>
    <p:extLst>
      <p:ext uri="{BB962C8B-B14F-4D97-AF65-F5344CB8AC3E}">
        <p14:creationId xmlns:p14="http://schemas.microsoft.com/office/powerpoint/2010/main" val="2532589393"/>
      </p:ext>
    </p:extLst>
  </p:cSld>
  <p:clrMapOvr>
    <a:masterClrMapping/>
  </p:clrMapOvr>
  <p:transition>
    <p:pull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US Copyright Law: Automatic (No formalities)</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a:xfrm>
            <a:off x="301625" y="1066800"/>
            <a:ext cx="8540750" cy="5105400"/>
          </a:xfrm>
        </p:spPr>
        <p:txBody>
          <a:bodyPr/>
          <a:lstStyle/>
          <a:p>
            <a:r>
              <a:rPr lang="en-US" b="1" i="1" u="sng" dirty="0"/>
              <a:t>Automatic</a:t>
            </a:r>
            <a:r>
              <a:rPr lang="en-US" dirty="0"/>
              <a:t> (since Berne)</a:t>
            </a:r>
          </a:p>
          <a:p>
            <a:pPr lvl="1"/>
            <a:r>
              <a:rPr lang="en-US" dirty="0"/>
              <a:t>No copyright notice needed</a:t>
            </a:r>
          </a:p>
          <a:p>
            <a:pPr lvl="1"/>
            <a:r>
              <a:rPr lang="en-US" dirty="0"/>
              <a:t>No registration needed</a:t>
            </a:r>
          </a:p>
          <a:p>
            <a:pPr lvl="1"/>
            <a:r>
              <a:rPr lang="en-US" dirty="0"/>
              <a:t>“© 2023 John Smith”</a:t>
            </a:r>
          </a:p>
          <a:p>
            <a:pPr lvl="2"/>
            <a:r>
              <a:rPr lang="en-US" dirty="0"/>
              <a:t>Now optional</a:t>
            </a:r>
          </a:p>
          <a:p>
            <a:pPr lvl="2"/>
            <a:r>
              <a:rPr lang="en-US" dirty="0"/>
              <a:t>Benefits:</a:t>
            </a:r>
          </a:p>
          <a:p>
            <a:pPr lvl="3"/>
            <a:r>
              <a:rPr lang="en-US" dirty="0"/>
              <a:t>Notice lets others know work is protected by copyright and identifies copyright owner and date of publication.</a:t>
            </a:r>
          </a:p>
          <a:p>
            <a:pPr lvl="2"/>
            <a:r>
              <a:rPr lang="en-US" b="1" i="1" dirty="0"/>
              <a:t>Registration</a:t>
            </a:r>
            <a:r>
              <a:rPr lang="en-US" dirty="0"/>
              <a:t> necessary before filing infringement suit, certain remedies</a:t>
            </a:r>
          </a:p>
          <a:p>
            <a:pPr lvl="3"/>
            <a:r>
              <a:rPr lang="en-US" dirty="0"/>
              <a:t>But it is also optional</a:t>
            </a:r>
          </a:p>
          <a:p>
            <a:pPr lvl="2"/>
            <a:r>
              <a:rPr lang="en-US" dirty="0"/>
              <a:t>Because Berne Convention doesn’t permit “formalities”</a:t>
            </a:r>
          </a:p>
          <a:p>
            <a:pPr lvl="1"/>
            <a:r>
              <a:rPr lang="en-US" dirty="0"/>
              <a:t>Almost impossible to avoid getting copyright or getting rid of it</a:t>
            </a:r>
          </a:p>
          <a:p>
            <a:pPr lvl="1"/>
            <a:r>
              <a:rPr lang="en-US" dirty="0"/>
              <a:t>Not only is it not </a:t>
            </a:r>
            <a:r>
              <a:rPr lang="en-US" b="1" dirty="0"/>
              <a:t>opt-in</a:t>
            </a:r>
            <a:r>
              <a:rPr lang="en-US" dirty="0"/>
              <a:t> (like the patent system is), </a:t>
            </a:r>
            <a:r>
              <a:rPr lang="en-US" b="1" i="1" dirty="0"/>
              <a:t>It’s not even opt-out</a:t>
            </a:r>
            <a:r>
              <a:rPr lang="en-US" dirty="0"/>
              <a:t>!</a:t>
            </a:r>
          </a:p>
          <a:p>
            <a:pPr lvl="2"/>
            <a:r>
              <a:rPr lang="en-US" dirty="0"/>
              <a:t>“</a:t>
            </a:r>
            <a:r>
              <a:rPr lang="en-US" dirty="0">
                <a:hlinkClick r:id="rId2"/>
              </a:rPr>
              <a:t>Copyright is very sticky!</a:t>
            </a:r>
            <a:r>
              <a:rPr lang="en-US" dirty="0"/>
              <a:t>”</a:t>
            </a:r>
          </a:p>
          <a:p>
            <a:pPr lvl="2"/>
            <a:r>
              <a:rPr lang="en-US" dirty="0"/>
              <a:t>“</a:t>
            </a:r>
            <a:r>
              <a:rPr lang="en-US" dirty="0">
                <a:hlinkClick r:id="rId3"/>
              </a:rPr>
              <a:t>Let’s Make Copyright Opt-OUT</a:t>
            </a:r>
            <a:r>
              <a:rPr lang="en-US" dirty="0"/>
              <a:t>”</a:t>
            </a:r>
          </a:p>
          <a:p>
            <a:pPr lvl="1"/>
            <a:r>
              <a:rPr lang="en-US" dirty="0"/>
              <a:t>So Kinsella is not a hypocrite for “having copyright”!</a:t>
            </a:r>
          </a:p>
        </p:txBody>
      </p:sp>
    </p:spTree>
    <p:extLst>
      <p:ext uri="{BB962C8B-B14F-4D97-AF65-F5344CB8AC3E}">
        <p14:creationId xmlns:p14="http://schemas.microsoft.com/office/powerpoint/2010/main" val="3989316828"/>
      </p:ext>
    </p:extLst>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IP Law: Overview</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Discuss IP </a:t>
            </a:r>
            <a:r>
              <a:rPr lang="en-US" b="1" i="1" dirty="0"/>
              <a:t>LAW</a:t>
            </a:r>
            <a:r>
              <a:rPr lang="en-US" dirty="0"/>
              <a:t> (how the law works) instead of IP Policy (whether the law is good or not)</a:t>
            </a:r>
          </a:p>
          <a:p>
            <a:r>
              <a:rPr lang="en-US" dirty="0"/>
              <a:t>My experience</a:t>
            </a:r>
          </a:p>
          <a:p>
            <a:pPr lvl="1"/>
            <a:r>
              <a:rPr lang="en-US" dirty="0"/>
              <a:t>Patent bar, technical degrees</a:t>
            </a:r>
          </a:p>
          <a:p>
            <a:r>
              <a:rPr lang="en-US" dirty="0"/>
              <a:t>Overview of IP law</a:t>
            </a:r>
          </a:p>
          <a:p>
            <a:pPr lvl="1"/>
            <a:r>
              <a:rPr lang="en-US" dirty="0"/>
              <a:t>Nomenclature</a:t>
            </a:r>
          </a:p>
          <a:p>
            <a:pPr lvl="2"/>
            <a:r>
              <a:rPr lang="en-US" dirty="0"/>
              <a:t>“</a:t>
            </a:r>
            <a:r>
              <a:rPr lang="en-US" dirty="0">
                <a:hlinkClick r:id="rId2"/>
              </a:rPr>
              <a:t>Intellectual </a:t>
            </a:r>
            <a:r>
              <a:rPr lang="en-US" dirty="0" err="1">
                <a:hlinkClick r:id="rId2"/>
              </a:rPr>
              <a:t>Properganda</a:t>
            </a:r>
            <a:r>
              <a:rPr lang="en-US" dirty="0"/>
              <a:t>”</a:t>
            </a:r>
          </a:p>
          <a:p>
            <a:pPr lvl="2"/>
            <a:r>
              <a:rPr lang="en-US" dirty="0"/>
              <a:t>“Industrial property” in Europe</a:t>
            </a:r>
          </a:p>
          <a:p>
            <a:pPr lvl="1"/>
            <a:r>
              <a:rPr lang="en-US" dirty="0"/>
              <a:t>“</a:t>
            </a:r>
            <a:r>
              <a:rPr lang="en-US" dirty="0">
                <a:hlinkClick r:id="rId3"/>
              </a:rPr>
              <a:t>Types of Intellectual Property</a:t>
            </a:r>
            <a:r>
              <a:rPr lang="en-US" dirty="0"/>
              <a:t>” </a:t>
            </a:r>
          </a:p>
          <a:p>
            <a:pPr lvl="2"/>
            <a:r>
              <a:rPr lang="en-US" dirty="0"/>
              <a:t>Copyright (federal)</a:t>
            </a:r>
          </a:p>
          <a:p>
            <a:pPr lvl="2"/>
            <a:r>
              <a:rPr lang="en-US" dirty="0"/>
              <a:t>Patent (federal)</a:t>
            </a:r>
          </a:p>
          <a:p>
            <a:pPr lvl="2"/>
            <a:r>
              <a:rPr lang="en-US" dirty="0"/>
              <a:t>Trademark</a:t>
            </a:r>
          </a:p>
          <a:p>
            <a:pPr lvl="3"/>
            <a:r>
              <a:rPr lang="en-US" dirty="0"/>
              <a:t>State and federal</a:t>
            </a:r>
          </a:p>
          <a:p>
            <a:pPr lvl="2"/>
            <a:r>
              <a:rPr lang="en-US" dirty="0"/>
              <a:t>Trade secret (mostly state)</a:t>
            </a:r>
          </a:p>
        </p:txBody>
      </p:sp>
    </p:spTree>
    <p:extLst>
      <p:ext uri="{BB962C8B-B14F-4D97-AF65-F5344CB8AC3E}">
        <p14:creationId xmlns:p14="http://schemas.microsoft.com/office/powerpoint/2010/main" val="1479582412"/>
      </p:ext>
    </p:extLst>
  </p:cSld>
  <p:clrMapOvr>
    <a:masterClrMapping/>
  </p:clrMapOvr>
  <p:transition>
    <p:pull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US Copyright Law: Damages and Penalties</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a:xfrm>
            <a:off x="301625" y="1066800"/>
            <a:ext cx="8540750" cy="5105400"/>
          </a:xfrm>
        </p:spPr>
        <p:txBody>
          <a:bodyPr/>
          <a:lstStyle/>
          <a:p>
            <a:r>
              <a:rPr lang="en-US" dirty="0"/>
              <a:t>Statutory damages up to $150,000 per infringing work</a:t>
            </a:r>
          </a:p>
          <a:p>
            <a:pPr lvl="1"/>
            <a:r>
              <a:rPr lang="en-US" dirty="0">
                <a:hlinkClick r:id="rId2"/>
              </a:rPr>
              <a:t>17 U.S. Code §504</a:t>
            </a:r>
            <a:endParaRPr lang="en-US" dirty="0"/>
          </a:p>
          <a:p>
            <a:pPr lvl="1"/>
            <a:r>
              <a:rPr lang="en-US" dirty="0"/>
              <a:t>$4.5B liability for each of us every year</a:t>
            </a:r>
          </a:p>
          <a:p>
            <a:pPr lvl="2"/>
            <a:r>
              <a:rPr lang="en-US" dirty="0">
                <a:hlinkClick r:id="rId3"/>
              </a:rPr>
              <a:t>We are all copyright criminals: John Tehranian’s “Infringement Nation”</a:t>
            </a:r>
            <a:endParaRPr lang="en-US" dirty="0"/>
          </a:p>
          <a:p>
            <a:r>
              <a:rPr lang="en-US" b="1" i="1" dirty="0"/>
              <a:t>Criminal</a:t>
            </a:r>
            <a:r>
              <a:rPr lang="en-US" dirty="0"/>
              <a:t> liability possible</a:t>
            </a:r>
          </a:p>
          <a:p>
            <a:pPr lvl="1"/>
            <a:r>
              <a:rPr lang="en-US" dirty="0">
                <a:hlinkClick r:id="rId4"/>
              </a:rPr>
              <a:t>Federal copyright persecution leads RSS co-author and anti-SOPA activist Aaron Swartz to kill himself</a:t>
            </a:r>
            <a:endParaRPr lang="en-US" dirty="0"/>
          </a:p>
          <a:p>
            <a:pPr lvl="2"/>
            <a:r>
              <a:rPr lang="en-US" dirty="0"/>
              <a:t>Helped to create RSS</a:t>
            </a:r>
          </a:p>
          <a:p>
            <a:pPr lvl="2"/>
            <a:r>
              <a:rPr lang="en-US" dirty="0"/>
              <a:t>Tried to make academic journal articles public</a:t>
            </a:r>
          </a:p>
          <a:p>
            <a:pPr lvl="2"/>
            <a:r>
              <a:rPr lang="en-US" dirty="0"/>
              <a:t>Swartz was looking at a possible 35-year sentence and over $1M in fines </a:t>
            </a:r>
          </a:p>
          <a:p>
            <a:pPr lvl="2"/>
            <a:r>
              <a:rPr lang="en-US" dirty="0"/>
              <a:t>Kinsella, “</a:t>
            </a:r>
            <a:r>
              <a:rPr lang="en-US" dirty="0">
                <a:hlinkClick r:id="rId5"/>
              </a:rPr>
              <a:t>The tepid mainstream ‘defenses’ of Aaron Swartz</a:t>
            </a:r>
            <a:r>
              <a:rPr lang="en-US" dirty="0"/>
              <a:t>,” </a:t>
            </a:r>
            <a:r>
              <a:rPr lang="en-US" i="1" dirty="0"/>
              <a:t>C4SIF Blog</a:t>
            </a:r>
            <a:r>
              <a:rPr lang="en-US" dirty="0"/>
              <a:t> (Jan. 29, 2013); and </a:t>
            </a:r>
            <a:r>
              <a:rPr lang="en-US" i="1" dirty="0"/>
              <a:t>idem</a:t>
            </a:r>
            <a:r>
              <a:rPr lang="en-US" dirty="0"/>
              <a:t>, “</a:t>
            </a:r>
            <a:r>
              <a:rPr lang="en-US" dirty="0">
                <a:hlinkClick r:id="rId6"/>
              </a:rPr>
              <a:t>Tim Lee and Lawrence Lessig: ‘some punishment’ of Swartz was ‘appropriate,’</a:t>
            </a:r>
            <a:r>
              <a:rPr lang="en-US" dirty="0"/>
              <a:t>” </a:t>
            </a:r>
            <a:r>
              <a:rPr lang="en-US" i="1" dirty="0"/>
              <a:t>C4SIF Blog</a:t>
            </a:r>
            <a:r>
              <a:rPr lang="en-US" dirty="0"/>
              <a:t> (Jan. 13, 2013). </a:t>
            </a:r>
          </a:p>
          <a:p>
            <a:pPr lvl="1"/>
            <a:r>
              <a:rPr lang="en-US" dirty="0">
                <a:hlinkClick r:id="rId7"/>
              </a:rPr>
              <a:t>Man sentenced to federal prison for uploading “Wolverine” movie</a:t>
            </a:r>
            <a:endParaRPr lang="en-US" dirty="0"/>
          </a:p>
          <a:p>
            <a:pPr lvl="1"/>
            <a:r>
              <a:rPr lang="en-US" dirty="0">
                <a:hlinkClick r:id="rId8"/>
              </a:rPr>
              <a:t>British student Richard O’Dwyer can be extradited to US for having website with links to pirated movies</a:t>
            </a:r>
            <a:endParaRPr lang="en-US" dirty="0"/>
          </a:p>
        </p:txBody>
      </p:sp>
    </p:spTree>
    <p:extLst>
      <p:ext uri="{BB962C8B-B14F-4D97-AF65-F5344CB8AC3E}">
        <p14:creationId xmlns:p14="http://schemas.microsoft.com/office/powerpoint/2010/main" val="140391522"/>
      </p:ext>
    </p:extLst>
  </p:cSld>
  <p:clrMapOvr>
    <a:masterClrMapping/>
  </p:clrMapOvr>
  <p:transition>
    <p:pull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Implications</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p:txBody>
          <a:bodyPr/>
          <a:lstStyle/>
          <a:p>
            <a:r>
              <a:rPr lang="en-US" dirty="0"/>
              <a:t>Copyright was rooted in state and church censorship</a:t>
            </a:r>
          </a:p>
          <a:p>
            <a:r>
              <a:rPr lang="en-US" dirty="0"/>
              <a:t>Still used to censor today</a:t>
            </a:r>
          </a:p>
          <a:p>
            <a:pPr lvl="1"/>
            <a:r>
              <a:rPr lang="en-US" dirty="0"/>
              <a:t>Millions of YouTube takedowns</a:t>
            </a:r>
          </a:p>
          <a:p>
            <a:pPr lvl="1"/>
            <a:r>
              <a:rPr lang="en-US" dirty="0"/>
              <a:t>You can’t copy a book or build on prior works</a:t>
            </a:r>
          </a:p>
          <a:p>
            <a:pPr lvl="2"/>
            <a:r>
              <a:rPr lang="en-US" dirty="0"/>
              <a:t>No Star Trek or Star Wars sequels or fan fiction unless permitted</a:t>
            </a:r>
          </a:p>
          <a:p>
            <a:pPr lvl="2"/>
            <a:r>
              <a:rPr lang="en-US" dirty="0"/>
              <a:t>shortly before his death, author J.D. Salinger, author of </a:t>
            </a:r>
            <a:r>
              <a:rPr lang="en-US" i="1" dirty="0"/>
              <a:t>Catcher in the Rye</a:t>
            </a:r>
            <a:r>
              <a:rPr lang="en-US" dirty="0"/>
              <a:t>, convinced U.S. courts to actually </a:t>
            </a:r>
            <a:r>
              <a:rPr lang="en-US" b="1" dirty="0"/>
              <a:t>ban the publication of a novel</a:t>
            </a:r>
            <a:r>
              <a:rPr lang="en-US" dirty="0"/>
              <a:t> called </a:t>
            </a:r>
            <a:r>
              <a:rPr lang="en-US" i="1" dirty="0"/>
              <a:t>60 Years Later: Coming Through the Rye</a:t>
            </a:r>
            <a:endParaRPr lang="en-US" dirty="0"/>
          </a:p>
          <a:p>
            <a:pPr lvl="2"/>
            <a:r>
              <a:rPr lang="en-US" dirty="0"/>
              <a:t>a grocery store in Canada mistakenly sold 14 copies of a new Harry Potter book a few days before its official release on Saturday, July 16, 2005, a Canadian judge “</a:t>
            </a:r>
            <a:r>
              <a:rPr lang="en-US" b="1" dirty="0"/>
              <a:t>ordered customers not to talk about the book, copy it, sell it or even read it</a:t>
            </a:r>
            <a:r>
              <a:rPr lang="en-US" dirty="0"/>
              <a:t> before it is officially released at 12:01 a.m. July 16.”</a:t>
            </a:r>
          </a:p>
          <a:p>
            <a:pPr lvl="2"/>
            <a:r>
              <a:rPr lang="en-US" sz="1600" dirty="0">
                <a:effectLst/>
                <a:ea typeface="Times New Roman" panose="02020603050405020304" pitchFamily="18" charset="0"/>
                <a:cs typeface="Times New Roman" panose="02020603050405020304" pitchFamily="18" charset="0"/>
              </a:rPr>
              <a:t>“</a:t>
            </a:r>
            <a:r>
              <a:rPr lang="en-US" sz="1600" u="sng" dirty="0">
                <a:solidFill>
                  <a:srgbClr val="0000FF"/>
                </a:solidFill>
                <a:effectLst/>
                <a:ea typeface="Times New Roman" panose="02020603050405020304" pitchFamily="18" charset="0"/>
                <a:cs typeface="Times New Roman" panose="02020603050405020304" pitchFamily="18" charset="0"/>
                <a:hlinkClick r:id="rId2"/>
              </a:rPr>
              <a:t>The Patent, Copyright, Trademark, and Trade Secret Horror Files</a:t>
            </a:r>
            <a:r>
              <a:rPr lang="en-US" sz="1600" dirty="0">
                <a:effectLst/>
                <a:ea typeface="Times New Roman" panose="02020603050405020304" pitchFamily="18" charset="0"/>
                <a:cs typeface="Times New Roman" panose="02020603050405020304" pitchFamily="18" charset="0"/>
              </a:rPr>
              <a:t>”</a:t>
            </a:r>
            <a:r>
              <a:rPr lang="en-US" dirty="0">
                <a:effectLst/>
              </a:rPr>
              <a:t> </a:t>
            </a:r>
            <a:endParaRPr lang="en-US" dirty="0"/>
          </a:p>
        </p:txBody>
      </p:sp>
    </p:spTree>
    <p:extLst>
      <p:ext uri="{BB962C8B-B14F-4D97-AF65-F5344CB8AC3E}">
        <p14:creationId xmlns:p14="http://schemas.microsoft.com/office/powerpoint/2010/main" val="16992096"/>
      </p:ext>
    </p:extLst>
  </p:cSld>
  <p:clrMapOvr>
    <a:masterClrMapping/>
  </p:clrMapOvr>
  <p:transition>
    <p:pull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A518-D178-DA9E-B814-99797A33144B}"/>
              </a:ext>
            </a:extLst>
          </p:cNvPr>
          <p:cNvSpPr>
            <a:spLocks noGrp="1"/>
          </p:cNvSpPr>
          <p:nvPr>
            <p:ph type="title"/>
          </p:nvPr>
        </p:nvSpPr>
        <p:spPr/>
        <p:txBody>
          <a:bodyPr/>
          <a:lstStyle/>
          <a:p>
            <a:r>
              <a:rPr lang="en-US" dirty="0"/>
              <a:t>Negative Easements</a:t>
            </a:r>
          </a:p>
        </p:txBody>
      </p:sp>
      <p:sp>
        <p:nvSpPr>
          <p:cNvPr id="3" name="Content Placeholder 2">
            <a:extLst>
              <a:ext uri="{FF2B5EF4-FFF2-40B4-BE49-F238E27FC236}">
                <a16:creationId xmlns:a16="http://schemas.microsoft.com/office/drawing/2014/main" id="{13EA693D-6B58-58E9-0811-768AE73C3C97}"/>
              </a:ext>
            </a:extLst>
          </p:cNvPr>
          <p:cNvSpPr>
            <a:spLocks noGrp="1"/>
          </p:cNvSpPr>
          <p:nvPr>
            <p:ph idx="1"/>
          </p:nvPr>
        </p:nvSpPr>
        <p:spPr/>
        <p:txBody>
          <a:bodyPr/>
          <a:lstStyle/>
          <a:p>
            <a:r>
              <a:rPr lang="en-US" dirty="0"/>
              <a:t>Ultimately, patent and copyright grants are </a:t>
            </a:r>
            <a:r>
              <a:rPr lang="en-US" i="1" dirty="0"/>
              <a:t>negative easements (servitudes)</a:t>
            </a:r>
          </a:p>
          <a:p>
            <a:r>
              <a:rPr lang="en-US" dirty="0"/>
              <a:t>Negative easements are the basis of restrictive covenants and homeowners association (HOA) agreements</a:t>
            </a:r>
          </a:p>
          <a:p>
            <a:pPr lvl="1"/>
            <a:r>
              <a:rPr lang="en-US" dirty="0"/>
              <a:t>Grants a negative easement to owners of neighboring estates, which affects the “burdened estate”</a:t>
            </a:r>
          </a:p>
          <a:p>
            <a:pPr lvl="1"/>
            <a:r>
              <a:rPr lang="en-US" dirty="0"/>
              <a:t>But these are </a:t>
            </a:r>
            <a:r>
              <a:rPr lang="en-US" b="1" dirty="0"/>
              <a:t>voluntary and contractual (consensual)</a:t>
            </a:r>
          </a:p>
          <a:p>
            <a:r>
              <a:rPr lang="en-US" dirty="0"/>
              <a:t>But IP grants are </a:t>
            </a:r>
            <a:r>
              <a:rPr lang="en-US" b="1" i="1" dirty="0"/>
              <a:t>nonconsensual</a:t>
            </a:r>
            <a:r>
              <a:rPr lang="en-US" dirty="0"/>
              <a:t> negative easements</a:t>
            </a:r>
          </a:p>
          <a:p>
            <a:pPr lvl="1"/>
            <a:r>
              <a:rPr lang="en-US" dirty="0"/>
              <a:t>Takings of property rights</a:t>
            </a:r>
          </a:p>
          <a:p>
            <a:pPr lvl="1"/>
            <a:r>
              <a:rPr lang="en-US" b="1" dirty="0"/>
              <a:t>Triangular intervention</a:t>
            </a:r>
            <a:r>
              <a:rPr lang="en-US" dirty="0"/>
              <a:t> (Rothbard): the State takes some of </a:t>
            </a:r>
            <a:r>
              <a:rPr lang="en-US" i="1" dirty="0"/>
              <a:t>A</a:t>
            </a:r>
            <a:r>
              <a:rPr lang="en-US" dirty="0"/>
              <a:t>’s property (in his factory, his body, his printing press) and transfers it to </a:t>
            </a:r>
            <a:r>
              <a:rPr lang="en-US" i="1" dirty="0"/>
              <a:t>B</a:t>
            </a:r>
          </a:p>
          <a:p>
            <a:pPr lvl="2"/>
            <a:r>
              <a:rPr lang="en-US" dirty="0"/>
              <a:t>See Kinsella, “Against Intellectual Property After Twenty Years: Looking Back and Looking Forward” </a:t>
            </a:r>
            <a:r>
              <a:rPr lang="en-US" dirty="0" err="1"/>
              <a:t>ch.</a:t>
            </a:r>
            <a:r>
              <a:rPr lang="en-US" dirty="0"/>
              <a:t> 15 in </a:t>
            </a:r>
            <a:r>
              <a:rPr lang="en-US" i="1" dirty="0">
                <a:hlinkClick r:id="rId2"/>
              </a:rPr>
              <a:t>Legal Foundations of a Free Society</a:t>
            </a:r>
            <a:r>
              <a:rPr lang="en-US" dirty="0"/>
              <a:t> (forthcoming 2023), at Part IV.B; “</a:t>
            </a:r>
            <a:r>
              <a:rPr lang="en-US" dirty="0">
                <a:hlinkClick r:id="rId3"/>
              </a:rPr>
              <a:t>Intellectual Property Rights as Negative Servitudes</a:t>
            </a:r>
            <a:r>
              <a:rPr lang="en-US" dirty="0"/>
              <a:t>” </a:t>
            </a:r>
          </a:p>
        </p:txBody>
      </p:sp>
    </p:spTree>
    <p:extLst>
      <p:ext uri="{BB962C8B-B14F-4D97-AF65-F5344CB8AC3E}">
        <p14:creationId xmlns:p14="http://schemas.microsoft.com/office/powerpoint/2010/main" val="479785935"/>
      </p:ext>
    </p:extLst>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IP Law: Overview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pPr lvl="1"/>
            <a:r>
              <a:rPr lang="en-US" dirty="0"/>
              <a:t>“</a:t>
            </a:r>
            <a:r>
              <a:rPr lang="en-US" dirty="0">
                <a:hlinkClick r:id="rId2"/>
              </a:rPr>
              <a:t>Types of Intellectual Property</a:t>
            </a:r>
            <a:r>
              <a:rPr lang="en-US" dirty="0"/>
              <a:t>” </a:t>
            </a:r>
          </a:p>
          <a:p>
            <a:pPr lvl="2"/>
            <a:r>
              <a:rPr lang="en-US" dirty="0"/>
              <a:t>Others</a:t>
            </a:r>
          </a:p>
          <a:p>
            <a:pPr lvl="3"/>
            <a:r>
              <a:rPr lang="en-US" dirty="0"/>
              <a:t>Defamation (libel and slander)</a:t>
            </a:r>
          </a:p>
          <a:p>
            <a:pPr lvl="3"/>
            <a:r>
              <a:rPr lang="en-US" dirty="0">
                <a:hlinkClick r:id="rId3"/>
              </a:rPr>
              <a:t>Boat hull designs</a:t>
            </a:r>
            <a:endParaRPr lang="en-US" dirty="0"/>
          </a:p>
          <a:p>
            <a:pPr lvl="3"/>
            <a:r>
              <a:rPr lang="en-US" dirty="0">
                <a:hlinkClick r:id="rId4"/>
              </a:rPr>
              <a:t>Semiconductor maskwork</a:t>
            </a:r>
            <a:endParaRPr lang="en-US" dirty="0"/>
          </a:p>
          <a:p>
            <a:pPr lvl="3"/>
            <a:r>
              <a:rPr lang="en-US" dirty="0"/>
              <a:t>Database rights</a:t>
            </a:r>
          </a:p>
          <a:p>
            <a:pPr lvl="3"/>
            <a:r>
              <a:rPr lang="en-US" dirty="0"/>
              <a:t>Moral rights</a:t>
            </a:r>
          </a:p>
          <a:p>
            <a:pPr lvl="3"/>
            <a:r>
              <a:rPr lang="en-US" dirty="0"/>
              <a:t>Special protections e.g. NSA seal, images of certain religious figures</a:t>
            </a:r>
          </a:p>
          <a:p>
            <a:pPr lvl="3"/>
            <a:r>
              <a:rPr lang="en-US" dirty="0"/>
              <a:t>Proposed: newspaper headlines, fashion designs</a:t>
            </a:r>
          </a:p>
          <a:p>
            <a:pPr lvl="1"/>
            <a:r>
              <a:rPr lang="en-US" dirty="0"/>
              <a:t>Other resources</a:t>
            </a:r>
          </a:p>
          <a:p>
            <a:pPr lvl="2"/>
            <a:r>
              <a:rPr lang="en-US" dirty="0"/>
              <a:t>“Summary of IP Law” section of </a:t>
            </a:r>
            <a:r>
              <a:rPr lang="en-US" i="1" dirty="0">
                <a:hlinkClick r:id="rId5"/>
              </a:rPr>
              <a:t>Against Intellectual Property</a:t>
            </a:r>
            <a:endParaRPr lang="en-US" i="1" dirty="0"/>
          </a:p>
          <a:p>
            <a:pPr lvl="2"/>
            <a:r>
              <a:rPr lang="en-US" dirty="0"/>
              <a:t>Kinsella, “</a:t>
            </a:r>
            <a:r>
              <a:rPr lang="en-US" dirty="0">
                <a:hlinkClick r:id="rId6"/>
              </a:rPr>
              <a:t>Intellectual Property as Assets in the Oil &amp; Gas Industry: What Are Patents, Copyrights, Trademarks, and Trade Secrets, and How Do You Protect Them?</a:t>
            </a:r>
            <a:r>
              <a:rPr lang="en-US" dirty="0"/>
              <a:t>”, 11th Annual Oil &amp; Gas Law Institute (Houston, Texas: South Texas College of Law, August 6-7, 1998)</a:t>
            </a:r>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4193792"/>
      </p:ext>
    </p:extLst>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History</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Scribes would copy manuscripts</a:t>
            </a:r>
          </a:p>
          <a:p>
            <a:r>
              <a:rPr lang="en-US" dirty="0"/>
              <a:t>Could be controlled by church and state</a:t>
            </a:r>
          </a:p>
          <a:p>
            <a:pPr lvl="1"/>
            <a:r>
              <a:rPr lang="en-US" dirty="0"/>
              <a:t>To control what the public could see</a:t>
            </a:r>
          </a:p>
          <a:p>
            <a:r>
              <a:rPr lang="en-US" dirty="0"/>
              <a:t>Printing Press in 1500s threatened to upset this gatekeeping/censorship function</a:t>
            </a:r>
          </a:p>
          <a:p>
            <a:r>
              <a:rPr lang="en-US" dirty="0"/>
              <a:t>Stationer’s Company given royal charter 1557</a:t>
            </a:r>
          </a:p>
          <a:p>
            <a:r>
              <a:rPr lang="en-US" dirty="0"/>
              <a:t>Upon its expiration the  Statute of Anne (Copyright Act) of 1710 was enacted</a:t>
            </a:r>
          </a:p>
          <a:p>
            <a:r>
              <a:rPr lang="en-US" dirty="0"/>
              <a:t>Gave authors the copyright</a:t>
            </a:r>
          </a:p>
          <a:p>
            <a:r>
              <a:rPr lang="en-US" dirty="0"/>
              <a:t>BUT: they still needed to go to publishers who owned the copyright and could still act as gatekeeper</a:t>
            </a:r>
          </a:p>
          <a:p>
            <a:r>
              <a:rPr lang="en-US" dirty="0"/>
              <a:t>That role has continued to today with publishers owning copyright and maintaining gatekeeping role</a:t>
            </a:r>
          </a:p>
          <a:p>
            <a:endParaRPr lang="en-US" dirty="0"/>
          </a:p>
        </p:txBody>
      </p:sp>
    </p:spTree>
    <p:extLst>
      <p:ext uri="{BB962C8B-B14F-4D97-AF65-F5344CB8AC3E}">
        <p14:creationId xmlns:p14="http://schemas.microsoft.com/office/powerpoint/2010/main" val="642564159"/>
      </p:ext>
    </p:extLst>
  </p:cSld>
  <p:clrMapOvr>
    <a:masterClrMapping/>
  </p:clrMapOvr>
  <p:transition>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History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Vestiges: For tenure and promotions, academics need to publish in academic press, who sell at high prices to college libraries</a:t>
            </a:r>
          </a:p>
          <a:p>
            <a:pPr lvl="1"/>
            <a:r>
              <a:rPr lang="en-US" dirty="0"/>
              <a:t>Authors paid very little</a:t>
            </a:r>
          </a:p>
          <a:p>
            <a:pPr lvl="1"/>
            <a:r>
              <a:rPr lang="en-US" dirty="0"/>
              <a:t>Their work is expensive and inaccessible to the general public and poorer countries</a:t>
            </a:r>
          </a:p>
          <a:p>
            <a:r>
              <a:rPr lang="en-US" dirty="0"/>
              <a:t>In the last decade or so self-publishing, both digitally and on paper, has begun to undermine this monopoly</a:t>
            </a:r>
          </a:p>
        </p:txBody>
      </p:sp>
    </p:spTree>
    <p:extLst>
      <p:ext uri="{BB962C8B-B14F-4D97-AF65-F5344CB8AC3E}">
        <p14:creationId xmlns:p14="http://schemas.microsoft.com/office/powerpoint/2010/main" val="2033929451"/>
      </p:ext>
    </p:extLst>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History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History</a:t>
            </a:r>
          </a:p>
          <a:p>
            <a:pPr lvl="1"/>
            <a:r>
              <a:rPr lang="en-US" dirty="0">
                <a:effectLst/>
                <a:ea typeface="Times New Roman" panose="02020603050405020304" pitchFamily="18" charset="0"/>
                <a:cs typeface="Times New Roman" panose="02020603050405020304" pitchFamily="18" charset="0"/>
              </a:rPr>
              <a:t>Karl Fogel, “</a:t>
            </a:r>
            <a:r>
              <a:rPr lang="en-US" u="sng" dirty="0">
                <a:solidFill>
                  <a:srgbClr val="0000FF"/>
                </a:solidFill>
                <a:effectLst/>
                <a:ea typeface="Times New Roman" panose="02020603050405020304" pitchFamily="18" charset="0"/>
                <a:cs typeface="Times New Roman" panose="02020603050405020304" pitchFamily="18" charset="0"/>
                <a:hlinkClick r:id="rId2"/>
              </a:rPr>
              <a:t>The Surprising History of Copyright and The Promise of a Post-Copyright World</a:t>
            </a:r>
            <a:r>
              <a:rPr lang="en-US" dirty="0">
                <a:effectLst/>
                <a:ea typeface="Times New Roman" panose="02020603050405020304" pitchFamily="18" charset="0"/>
                <a:cs typeface="Times New Roman" panose="02020603050405020304" pitchFamily="18" charset="0"/>
              </a:rPr>
              <a:t>,” </a:t>
            </a:r>
            <a:r>
              <a:rPr lang="en-US" i="1" dirty="0">
                <a:effectLst/>
                <a:ea typeface="Times New Roman" panose="02020603050405020304" pitchFamily="18" charset="0"/>
                <a:cs typeface="Times New Roman" panose="02020603050405020304" pitchFamily="18" charset="0"/>
              </a:rPr>
              <a:t>Question Copyright</a:t>
            </a:r>
            <a:r>
              <a:rPr lang="en-US" dirty="0">
                <a:effectLst/>
                <a:ea typeface="Times New Roman" panose="02020603050405020304" pitchFamily="18" charset="0"/>
                <a:cs typeface="Times New Roman" panose="02020603050405020304" pitchFamily="18" charset="0"/>
              </a:rPr>
              <a:t> (2006</a:t>
            </a:r>
            <a:r>
              <a:rPr lang="en-US" dirty="0">
                <a:ea typeface="Times New Roman" panose="02020603050405020304" pitchFamily="18" charset="0"/>
                <a:cs typeface="Times New Roman" panose="02020603050405020304" pitchFamily="18" charset="0"/>
              </a:rPr>
              <a:t>)</a:t>
            </a:r>
          </a:p>
          <a:p>
            <a:pPr lvl="2"/>
            <a:r>
              <a:rPr lang="en-US" sz="1600" dirty="0">
                <a:effectLst/>
                <a:ea typeface="Times"/>
                <a:cs typeface="Times New Roman" panose="02020603050405020304" pitchFamily="18" charset="0"/>
              </a:rPr>
              <a:t>Christopher May &amp; Susan K. Sell, “The Emergence of Intellectual Property Rights,” in </a:t>
            </a:r>
            <a:r>
              <a:rPr lang="en-US" sz="1600" i="1" dirty="0">
                <a:effectLst/>
                <a:ea typeface="Times"/>
                <a:cs typeface="Times New Roman" panose="02020603050405020304" pitchFamily="18" charset="0"/>
              </a:rPr>
              <a:t>Intellectual Property Rights: A Critical History</a:t>
            </a:r>
            <a:r>
              <a:rPr lang="en-US" sz="1600" dirty="0">
                <a:effectLst/>
                <a:ea typeface="Times"/>
                <a:cs typeface="Times New Roman" panose="02020603050405020304" pitchFamily="18" charset="0"/>
              </a:rPr>
              <a:t> (Boulder and London: Lynne </a:t>
            </a:r>
            <a:r>
              <a:rPr lang="en-US" sz="1600" dirty="0" err="1">
                <a:effectLst/>
                <a:ea typeface="Times"/>
                <a:cs typeface="Times New Roman" panose="02020603050405020304" pitchFamily="18" charset="0"/>
              </a:rPr>
              <a:t>Rienner</a:t>
            </a:r>
            <a:r>
              <a:rPr lang="en-US" sz="1600" dirty="0">
                <a:effectLst/>
                <a:ea typeface="Times"/>
                <a:cs typeface="Times New Roman" panose="02020603050405020304" pitchFamily="18" charset="0"/>
              </a:rPr>
              <a:t> Publishers, 2006); Benedict Atkinson &amp; Brian Fitzgerald, </a:t>
            </a:r>
            <a:r>
              <a:rPr lang="en-US" sz="1600" i="1" dirty="0">
                <a:effectLst/>
                <a:ea typeface="Times"/>
                <a:cs typeface="Times New Roman" panose="02020603050405020304" pitchFamily="18" charset="0"/>
              </a:rPr>
              <a:t>A Short History of Copyright: The Genie of Information</a:t>
            </a:r>
            <a:r>
              <a:rPr lang="en-US" sz="1600" dirty="0">
                <a:effectLst/>
                <a:ea typeface="Times"/>
                <a:cs typeface="Times New Roman" panose="02020603050405020304" pitchFamily="18" charset="0"/>
              </a:rPr>
              <a:t> (Springer, 2014); Adam D. Moore &amp; Kenneth Einar </a:t>
            </a:r>
            <a:r>
              <a:rPr lang="en-US" sz="1600" dirty="0" err="1">
                <a:effectLst/>
                <a:ea typeface="Times"/>
                <a:cs typeface="Times New Roman" panose="02020603050405020304" pitchFamily="18" charset="0"/>
              </a:rPr>
              <a:t>Himma</a:t>
            </a:r>
            <a:r>
              <a:rPr lang="en-US" sz="1600" dirty="0">
                <a:effectLst/>
                <a:ea typeface="Times"/>
                <a:cs typeface="Times New Roman" panose="02020603050405020304" pitchFamily="18" charset="0"/>
              </a:rPr>
              <a:t>, “</a:t>
            </a:r>
            <a:r>
              <a:rPr lang="en-US" sz="1600" u="sng" dirty="0">
                <a:solidFill>
                  <a:srgbClr val="0563C1"/>
                </a:solidFill>
                <a:effectLst/>
                <a:ea typeface="Times"/>
                <a:cs typeface="Times New Roman" panose="02020603050405020304" pitchFamily="18" charset="0"/>
                <a:hlinkClick r:id="rId3"/>
              </a:rPr>
              <a:t>Intellectual Property</a:t>
            </a:r>
            <a:r>
              <a:rPr lang="en-US" sz="1600" dirty="0">
                <a:effectLst/>
                <a:ea typeface="Times"/>
                <a:cs typeface="Times New Roman" panose="02020603050405020304" pitchFamily="18" charset="0"/>
              </a:rPr>
              <a:t>,” in Edward N. </a:t>
            </a:r>
            <a:r>
              <a:rPr lang="en-US" sz="1600" dirty="0" err="1">
                <a:effectLst/>
                <a:ea typeface="Times"/>
                <a:cs typeface="Times New Roman" panose="02020603050405020304" pitchFamily="18" charset="0"/>
              </a:rPr>
              <a:t>Zalta</a:t>
            </a:r>
            <a:r>
              <a:rPr lang="en-US" sz="1600" dirty="0">
                <a:effectLst/>
                <a:ea typeface="Times"/>
                <a:cs typeface="Times New Roman" panose="02020603050405020304" pitchFamily="18" charset="0"/>
              </a:rPr>
              <a:t>, ed., </a:t>
            </a:r>
            <a:r>
              <a:rPr lang="en-US" sz="1600" i="1" dirty="0">
                <a:effectLst/>
                <a:ea typeface="Times"/>
                <a:cs typeface="Times New Roman" panose="02020603050405020304" pitchFamily="18" charset="0"/>
              </a:rPr>
              <a:t>Stanford Encyclopedia of Philosophy</a:t>
            </a:r>
            <a:r>
              <a:rPr lang="en-US" sz="1600" dirty="0">
                <a:effectLst/>
                <a:ea typeface="Times"/>
                <a:cs typeface="Times New Roman" panose="02020603050405020304" pitchFamily="18" charset="0"/>
              </a:rPr>
              <a:t> (Stanford University, 2011), §1; Carla Hesse, “The Rise of Intellectual Property, 700 B.C.–A.D. 2000: An Idea in the Balance,” </a:t>
            </a:r>
            <a:r>
              <a:rPr lang="en-US" sz="1600" i="1" dirty="0">
                <a:effectLst/>
                <a:ea typeface="Times"/>
                <a:cs typeface="Times New Roman" panose="02020603050405020304" pitchFamily="18" charset="0"/>
              </a:rPr>
              <a:t>Daedalus</a:t>
            </a:r>
            <a:r>
              <a:rPr lang="en-US" sz="1600" dirty="0">
                <a:effectLst/>
                <a:ea typeface="Times"/>
                <a:cs typeface="Times New Roman" panose="02020603050405020304" pitchFamily="18" charset="0"/>
              </a:rPr>
              <a:t> 131, no. 2 (Spring, 2002), pp. 26–45</a:t>
            </a:r>
            <a:r>
              <a:rPr lang="en-US" sz="1600" dirty="0">
                <a:effectLst/>
              </a:rPr>
              <a:t> </a:t>
            </a:r>
            <a:endParaRPr lang="en-US" sz="1600" dirty="0">
              <a:ea typeface="Times New Roman" panose="02020603050405020304" pitchFamily="18" charset="0"/>
              <a:cs typeface="Times New Roman" panose="02020603050405020304" pitchFamily="18" charset="0"/>
            </a:endParaRPr>
          </a:p>
          <a:p>
            <a:pPr lvl="1"/>
            <a:r>
              <a:rPr lang="en-US" dirty="0">
                <a:effectLst/>
                <a:ea typeface="Times New Roman" panose="02020603050405020304" pitchFamily="18" charset="0"/>
                <a:cs typeface="Times New Roman" panose="02020603050405020304" pitchFamily="18" charset="0"/>
              </a:rPr>
              <a:t>Eric E. Johnson, “</a:t>
            </a:r>
            <a:r>
              <a:rPr lang="en-US" u="sng" dirty="0">
                <a:solidFill>
                  <a:srgbClr val="0000FF"/>
                </a:solidFill>
                <a:effectLst/>
                <a:ea typeface="Times New Roman" panose="02020603050405020304" pitchFamily="18" charset="0"/>
                <a:cs typeface="Times New Roman" panose="02020603050405020304" pitchFamily="18" charset="0"/>
                <a:hlinkClick r:id="rId4"/>
              </a:rPr>
              <a:t>Intellectual Property and the Incentive Fallacy</a:t>
            </a:r>
            <a:r>
              <a:rPr lang="en-US" dirty="0">
                <a:effectLst/>
                <a:ea typeface="Times New Roman" panose="02020603050405020304" pitchFamily="18" charset="0"/>
                <a:cs typeface="Times New Roman" panose="02020603050405020304" pitchFamily="18" charset="0"/>
              </a:rPr>
              <a:t>,” </a:t>
            </a:r>
            <a:r>
              <a:rPr lang="en-US" i="1" dirty="0">
                <a:effectLst/>
                <a:ea typeface="Times New Roman" panose="02020603050405020304" pitchFamily="18" charset="0"/>
                <a:cs typeface="Times New Roman" panose="02020603050405020304" pitchFamily="18" charset="0"/>
              </a:rPr>
              <a:t>Florida State U. L. Rev.</a:t>
            </a:r>
            <a:r>
              <a:rPr lang="en-US" dirty="0">
                <a:effectLst/>
                <a:ea typeface="Times New Roman" panose="02020603050405020304" pitchFamily="18" charset="0"/>
                <a:cs typeface="Times New Roman" panose="02020603050405020304" pitchFamily="18" charset="0"/>
              </a:rPr>
              <a:t> 39 (2012)): 623–79, at 625</a:t>
            </a:r>
          </a:p>
          <a:p>
            <a:pPr lvl="2"/>
            <a:r>
              <a:rPr lang="en-US" dirty="0">
                <a:effectLst/>
                <a:ea typeface="Times New Roman" panose="02020603050405020304" pitchFamily="18" charset="0"/>
                <a:cs typeface="Times New Roman" panose="02020603050405020304" pitchFamily="18" charset="0"/>
              </a:rPr>
              <a:t>“the monopolies now understood as copyrights and patents were originally created by royal decree, bestowed as a form of favoritism and control. As the power of the monarchy dwindled, these chartered monopolies were reformed, and essentially by default, they wound up in the hands of authors and inventors.”</a:t>
            </a:r>
          </a:p>
        </p:txBody>
      </p:sp>
    </p:spTree>
    <p:extLst>
      <p:ext uri="{BB962C8B-B14F-4D97-AF65-F5344CB8AC3E}">
        <p14:creationId xmlns:p14="http://schemas.microsoft.com/office/powerpoint/2010/main" val="1653338315"/>
      </p:ext>
    </p:extLst>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Law: Sources</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US law</a:t>
            </a:r>
          </a:p>
          <a:p>
            <a:pPr lvl="1"/>
            <a:r>
              <a:rPr lang="en-US" dirty="0"/>
              <a:t>U.S. Const., Art. I, Sec. 8, Cl. 8.</a:t>
            </a:r>
          </a:p>
          <a:p>
            <a:pPr lvl="2"/>
            <a:r>
              <a:rPr lang="en-US" dirty="0"/>
              <a:t>Grants Congress power: “To promote the progress of science and useful arts, by securing for limited times to authors and inventors the exclusive right to their respective writings and discoveries.”</a:t>
            </a:r>
          </a:p>
          <a:p>
            <a:pPr lvl="1"/>
            <a:r>
              <a:rPr lang="en-US" dirty="0">
                <a:hlinkClick r:id="rId2"/>
              </a:rPr>
              <a:t>Copyright Act of 1790</a:t>
            </a:r>
            <a:r>
              <a:rPr lang="en-US" dirty="0"/>
              <a:t>; now </a:t>
            </a:r>
            <a:r>
              <a:rPr lang="en-US" dirty="0">
                <a:hlinkClick r:id="rId3"/>
              </a:rPr>
              <a:t>Title 17, US Code</a:t>
            </a:r>
            <a:endParaRPr lang="en-US" dirty="0"/>
          </a:p>
          <a:p>
            <a:pPr lvl="1"/>
            <a:r>
              <a:rPr lang="en-US" dirty="0">
                <a:hlinkClick r:id="rId4"/>
              </a:rPr>
              <a:t>Copyright Office</a:t>
            </a:r>
            <a:r>
              <a:rPr lang="en-US" dirty="0"/>
              <a:t> </a:t>
            </a:r>
          </a:p>
          <a:p>
            <a:pPr lvl="2"/>
            <a:r>
              <a:rPr lang="en-US" dirty="0"/>
              <a:t>Part of Library of Congress</a:t>
            </a:r>
          </a:p>
          <a:p>
            <a:pPr lvl="2"/>
            <a:r>
              <a:rPr lang="en-US" dirty="0"/>
              <a:t>Odd to be part of a legislative body; US Patent &amp; Trademark Office part of Dept. of Commerce</a:t>
            </a:r>
          </a:p>
        </p:txBody>
      </p:sp>
    </p:spTree>
    <p:extLst>
      <p:ext uri="{BB962C8B-B14F-4D97-AF65-F5344CB8AC3E}">
        <p14:creationId xmlns:p14="http://schemas.microsoft.com/office/powerpoint/2010/main" val="4244696443"/>
      </p:ext>
    </p:extLst>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Law: Sources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US law</a:t>
            </a:r>
          </a:p>
          <a:p>
            <a:pPr lvl="1"/>
            <a:r>
              <a:rPr lang="en-US" dirty="0"/>
              <a:t>Other</a:t>
            </a:r>
          </a:p>
          <a:p>
            <a:pPr lvl="2"/>
            <a:r>
              <a:rPr lang="en-US" dirty="0">
                <a:hlinkClick r:id="rId2"/>
              </a:rPr>
              <a:t>No Electronic Theft Act</a:t>
            </a:r>
            <a:r>
              <a:rPr lang="en-US" dirty="0"/>
              <a:t> (NET Act) (1997)</a:t>
            </a:r>
          </a:p>
          <a:p>
            <a:pPr lvl="3"/>
            <a:r>
              <a:rPr lang="en-US" dirty="0"/>
              <a:t>criminal prosecution for copyright infringement;</a:t>
            </a:r>
          </a:p>
          <a:p>
            <a:pPr lvl="3"/>
            <a:r>
              <a:rPr lang="en-US" dirty="0"/>
              <a:t>up to five years in prison and up to $250,000 in fines</a:t>
            </a:r>
          </a:p>
          <a:p>
            <a:pPr lvl="2"/>
            <a:r>
              <a:rPr lang="en-US" dirty="0">
                <a:hlinkClick r:id="rId3"/>
              </a:rPr>
              <a:t>Sonny Bono Copyright Term Extension Act</a:t>
            </a:r>
            <a:r>
              <a:rPr lang="en-US" dirty="0"/>
              <a:t> (CTEA) (1998)</a:t>
            </a:r>
          </a:p>
          <a:p>
            <a:pPr lvl="3"/>
            <a:r>
              <a:rPr lang="en-US" dirty="0"/>
              <a:t>AKA Sonny Bono Act, or “Mickey Mouse Protection Act”</a:t>
            </a:r>
          </a:p>
          <a:p>
            <a:pPr lvl="3"/>
            <a:r>
              <a:rPr lang="en-US" dirty="0"/>
              <a:t>Extended copyright term by 20 years (life of author plus 70 years, or 95/120)</a:t>
            </a:r>
          </a:p>
          <a:p>
            <a:pPr lvl="2"/>
            <a:r>
              <a:rPr lang="en-US" dirty="0">
                <a:hlinkClick r:id="rId4"/>
              </a:rPr>
              <a:t>Digital Millennium Copyright Act</a:t>
            </a:r>
            <a:r>
              <a:rPr lang="en-US" dirty="0"/>
              <a:t> (DMCA) (1998)</a:t>
            </a:r>
          </a:p>
          <a:p>
            <a:pPr lvl="3"/>
            <a:r>
              <a:rPr lang="en-US" dirty="0"/>
              <a:t>criminalizes use of anti-DRM-circumvention technology</a:t>
            </a:r>
          </a:p>
          <a:p>
            <a:pPr lvl="3"/>
            <a:r>
              <a:rPr lang="en-US" dirty="0">
                <a:hlinkClick r:id="rId5"/>
              </a:rPr>
              <a:t>Online Copyright Infringement Liability Limitation Act</a:t>
            </a:r>
            <a:r>
              <a:rPr lang="en-US" dirty="0"/>
              <a:t> (“OCILLA”)</a:t>
            </a:r>
          </a:p>
          <a:p>
            <a:pPr lvl="4"/>
            <a:r>
              <a:rPr lang="en-US" b="1" dirty="0"/>
              <a:t>Key “safe harbor” for OSPs and ISPs for copyright liability</a:t>
            </a:r>
          </a:p>
          <a:p>
            <a:pPr lvl="4"/>
            <a:r>
              <a:rPr lang="en-US" b="1" dirty="0"/>
              <a:t>Led to takedown system for YouTube etc.</a:t>
            </a:r>
          </a:p>
          <a:p>
            <a:pPr lvl="2"/>
            <a:r>
              <a:rPr lang="en-US" dirty="0"/>
              <a:t>DMCA added “Vessel Hull Design Protection Act”–protection for boat hull designs</a:t>
            </a:r>
          </a:p>
        </p:txBody>
      </p:sp>
    </p:spTree>
    <p:extLst>
      <p:ext uri="{BB962C8B-B14F-4D97-AF65-F5344CB8AC3E}">
        <p14:creationId xmlns:p14="http://schemas.microsoft.com/office/powerpoint/2010/main" val="702786315"/>
      </p:ext>
    </p:extLst>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International Aspects of Copyright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a:xfrm>
            <a:off x="301625" y="1066800"/>
            <a:ext cx="8540750" cy="5105400"/>
          </a:xfrm>
        </p:spPr>
        <p:txBody>
          <a:bodyPr/>
          <a:lstStyle/>
          <a:p>
            <a:r>
              <a:rPr lang="en-US" dirty="0"/>
              <a:t>See “</a:t>
            </a:r>
            <a:r>
              <a:rPr lang="en-US" dirty="0">
                <a:hlinkClick r:id="rId2"/>
              </a:rPr>
              <a:t>The Mountain of IP Legislation</a:t>
            </a:r>
            <a:r>
              <a:rPr lang="en-US" dirty="0"/>
              <a:t>”</a:t>
            </a:r>
          </a:p>
          <a:p>
            <a:r>
              <a:rPr lang="en-US" dirty="0"/>
              <a:t>Major International Bodies</a:t>
            </a:r>
          </a:p>
          <a:p>
            <a:pPr lvl="1"/>
            <a:r>
              <a:rPr lang="en-US" dirty="0">
                <a:hlinkClick r:id="rId3"/>
              </a:rPr>
              <a:t>World Trade Organization</a:t>
            </a:r>
            <a:r>
              <a:rPr lang="en-US" dirty="0"/>
              <a:t> (WTO)</a:t>
            </a:r>
          </a:p>
          <a:p>
            <a:pPr lvl="2"/>
            <a:r>
              <a:rPr lang="en-US" dirty="0"/>
              <a:t>Organization for “liberalizing” international trade</a:t>
            </a:r>
          </a:p>
          <a:p>
            <a:pPr lvl="1"/>
            <a:r>
              <a:rPr lang="en-US" dirty="0">
                <a:hlinkClick r:id="rId4"/>
              </a:rPr>
              <a:t>World Intellectual Property Organisation</a:t>
            </a:r>
            <a:r>
              <a:rPr lang="en-US" dirty="0"/>
              <a:t> (WIPO)</a:t>
            </a:r>
          </a:p>
          <a:p>
            <a:pPr lvl="2"/>
            <a:r>
              <a:rPr lang="en-US" dirty="0"/>
              <a:t>UN agency for IP protection</a:t>
            </a:r>
          </a:p>
          <a:p>
            <a:r>
              <a:rPr lang="en-US" dirty="0"/>
              <a:t>Treaties</a:t>
            </a:r>
          </a:p>
          <a:p>
            <a:pPr lvl="1"/>
            <a:r>
              <a:rPr lang="en-US" b="1" dirty="0">
                <a:hlinkClick r:id="rId5"/>
              </a:rPr>
              <a:t>Berne Convention for the Protection of Literary and Artistic Works</a:t>
            </a:r>
            <a:r>
              <a:rPr lang="en-US" dirty="0"/>
              <a:t> (1886) and </a:t>
            </a:r>
            <a:r>
              <a:rPr lang="en-US" dirty="0">
                <a:hlinkClick r:id="rId6"/>
              </a:rPr>
              <a:t>WIPO Copyright Treaty</a:t>
            </a:r>
            <a:r>
              <a:rPr lang="en-US" dirty="0"/>
              <a:t> of 1996</a:t>
            </a:r>
          </a:p>
          <a:p>
            <a:pPr lvl="2"/>
            <a:r>
              <a:rPr lang="en-US" dirty="0"/>
              <a:t>International standard for and recognition of copyright of other countries</a:t>
            </a:r>
          </a:p>
          <a:p>
            <a:pPr lvl="2"/>
            <a:r>
              <a:rPr lang="en-US" dirty="0"/>
              <a:t>Minimum standards: term, scope</a:t>
            </a:r>
          </a:p>
          <a:p>
            <a:pPr lvl="2"/>
            <a:r>
              <a:rPr lang="en-US" dirty="0"/>
              <a:t>Abolished formalities</a:t>
            </a:r>
          </a:p>
          <a:p>
            <a:pPr lvl="2"/>
            <a:r>
              <a:rPr lang="en-US" dirty="0"/>
              <a:t>US joined 1989</a:t>
            </a:r>
          </a:p>
          <a:p>
            <a:pPr lvl="1"/>
            <a:r>
              <a:rPr lang="en-US" dirty="0">
                <a:hlinkClick r:id="rId7"/>
              </a:rPr>
              <a:t>General Agreement on Tariffs and Trade</a:t>
            </a:r>
            <a:r>
              <a:rPr lang="en-US" dirty="0"/>
              <a:t> (GATT)</a:t>
            </a:r>
          </a:p>
          <a:p>
            <a:pPr lvl="2"/>
            <a:r>
              <a:rPr lang="en-US" dirty="0">
                <a:hlinkClick r:id="rId8"/>
              </a:rPr>
              <a:t>1994 Uruguay Round</a:t>
            </a:r>
            <a:r>
              <a:rPr lang="en-US" dirty="0"/>
              <a:t> covers IP</a:t>
            </a:r>
          </a:p>
        </p:txBody>
      </p:sp>
    </p:spTree>
    <p:extLst>
      <p:ext uri="{BB962C8B-B14F-4D97-AF65-F5344CB8AC3E}">
        <p14:creationId xmlns:p14="http://schemas.microsoft.com/office/powerpoint/2010/main" val="73760284"/>
      </p:ext>
    </p:extLst>
  </p:cSld>
  <p:clrMapOvr>
    <a:masterClrMapping/>
  </p:clrMapOvr>
  <p:transition>
    <p:pull dir="u"/>
  </p:transition>
</p:sld>
</file>

<file path=ppt/theme/theme1.xml><?xml version="1.0" encoding="utf-8"?>
<a:theme xmlns:a="http://schemas.openxmlformats.org/drawingml/2006/main" name="Compass">
  <a:themeElements>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fontScheme name="Compas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66162</TotalTime>
  <Words>2423</Words>
  <Application>Microsoft Macintosh PowerPoint</Application>
  <PresentationFormat>On-screen Show (4:3)</PresentationFormat>
  <Paragraphs>259</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Tahoma</vt:lpstr>
      <vt:lpstr>Wingdings</vt:lpstr>
      <vt:lpstr>Compass</vt:lpstr>
      <vt:lpstr>PowerPoint Presentation</vt:lpstr>
      <vt:lpstr>IP Law: Overview</vt:lpstr>
      <vt:lpstr>IP Law: Overview (cont.)</vt:lpstr>
      <vt:lpstr>History</vt:lpstr>
      <vt:lpstr>History (cont.)</vt:lpstr>
      <vt:lpstr>History (cont.)</vt:lpstr>
      <vt:lpstr>Law: Sources</vt:lpstr>
      <vt:lpstr>Law: Sources (cont.)</vt:lpstr>
      <vt:lpstr>International Aspects of Copyright</vt:lpstr>
      <vt:lpstr>International Aspects of Patents (cont.)</vt:lpstr>
      <vt:lpstr>US Copyright Law: Scope</vt:lpstr>
      <vt:lpstr>What types of works may be protected?</vt:lpstr>
      <vt:lpstr>US Copyright Law: Scope</vt:lpstr>
      <vt:lpstr>Requirements for Copyright</vt:lpstr>
      <vt:lpstr>Copyright: Bundle of Rights</vt:lpstr>
      <vt:lpstr>Fair Use and Infringement</vt:lpstr>
      <vt:lpstr>Safe Harbor; Term</vt:lpstr>
      <vt:lpstr>US Copyright Law (cont.)</vt:lpstr>
      <vt:lpstr>US Copyright Law: Automatic (No formalities)</vt:lpstr>
      <vt:lpstr>US Copyright Law: Damages and Penalties</vt:lpstr>
      <vt:lpstr>Implications</vt:lpstr>
      <vt:lpstr>Negative Easements</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asdfa</dc:title>
  <dc:creator>Peter G. Klein</dc:creator>
  <cp:lastModifiedBy>Stephan Kinsella</cp:lastModifiedBy>
  <cp:revision>981</cp:revision>
  <dcterms:created xsi:type="dcterms:W3CDTF">2010-10-26T12:15:17Z</dcterms:created>
  <dcterms:modified xsi:type="dcterms:W3CDTF">2023-04-27T17:59:03Z</dcterms:modified>
</cp:coreProperties>
</file>