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notesMasterIdLst>
    <p:notesMasterId r:id="rId22"/>
  </p:notesMasterIdLst>
  <p:handoutMasterIdLst>
    <p:handoutMasterId r:id="rId23"/>
  </p:handoutMasterIdLst>
  <p:sldIdLst>
    <p:sldId id="258" r:id="rId2"/>
    <p:sldId id="794" r:id="rId3"/>
    <p:sldId id="762" r:id="rId4"/>
    <p:sldId id="795" r:id="rId5"/>
    <p:sldId id="764" r:id="rId6"/>
    <p:sldId id="803" r:id="rId7"/>
    <p:sldId id="800" r:id="rId8"/>
    <p:sldId id="802" r:id="rId9"/>
    <p:sldId id="801" r:id="rId10"/>
    <p:sldId id="796" r:id="rId11"/>
    <p:sldId id="797" r:id="rId12"/>
    <p:sldId id="805" r:id="rId13"/>
    <p:sldId id="806" r:id="rId14"/>
    <p:sldId id="776" r:id="rId15"/>
    <p:sldId id="804" r:id="rId16"/>
    <p:sldId id="807" r:id="rId17"/>
    <p:sldId id="788" r:id="rId18"/>
    <p:sldId id="809" r:id="rId19"/>
    <p:sldId id="808" r:id="rId20"/>
    <p:sldId id="793" r:id="rId2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Tahoma"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ahoma"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ahoma"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ahoma" charset="0"/>
        <a:ea typeface="ＭＳ Ｐゴシック" charset="0"/>
        <a:cs typeface="ＭＳ Ｐゴシック" charset="0"/>
      </a:defRPr>
    </a:lvl5pPr>
    <a:lvl6pPr marL="2286000" algn="l" defTabSz="457200" rtl="0" eaLnBrk="1" latinLnBrk="0" hangingPunct="1">
      <a:defRPr sz="2400" kern="1200">
        <a:solidFill>
          <a:schemeClr val="tx1"/>
        </a:solidFill>
        <a:latin typeface="Tahoma" charset="0"/>
        <a:ea typeface="ＭＳ Ｐゴシック" charset="0"/>
        <a:cs typeface="ＭＳ Ｐゴシック" charset="0"/>
      </a:defRPr>
    </a:lvl6pPr>
    <a:lvl7pPr marL="2743200" algn="l" defTabSz="457200" rtl="0" eaLnBrk="1" latinLnBrk="0" hangingPunct="1">
      <a:defRPr sz="2400" kern="1200">
        <a:solidFill>
          <a:schemeClr val="tx1"/>
        </a:solidFill>
        <a:latin typeface="Tahoma" charset="0"/>
        <a:ea typeface="ＭＳ Ｐゴシック" charset="0"/>
        <a:cs typeface="ＭＳ Ｐゴシック" charset="0"/>
      </a:defRPr>
    </a:lvl7pPr>
    <a:lvl8pPr marL="3200400" algn="l" defTabSz="457200" rtl="0" eaLnBrk="1" latinLnBrk="0" hangingPunct="1">
      <a:defRPr sz="2400" kern="1200">
        <a:solidFill>
          <a:schemeClr val="tx1"/>
        </a:solidFill>
        <a:latin typeface="Tahoma" charset="0"/>
        <a:ea typeface="ＭＳ Ｐゴシック" charset="0"/>
        <a:cs typeface="ＭＳ Ｐゴシック" charset="0"/>
      </a:defRPr>
    </a:lvl8pPr>
    <a:lvl9pPr marL="3657600" algn="l" defTabSz="457200" rtl="0" eaLnBrk="1" latinLnBrk="0" hangingPunct="1">
      <a:defRPr sz="2400" kern="1200">
        <a:solidFill>
          <a:schemeClr val="tx1"/>
        </a:solidFill>
        <a:latin typeface="Tahoma"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3399"/>
    <a:srgbClr val="9966FF"/>
    <a:srgbClr val="3366FF"/>
    <a:srgbClr val="FF0000"/>
    <a:srgbClr val="66CCFF"/>
    <a:srgbClr val="FF66FF"/>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34"/>
    <p:restoredTop sz="94648"/>
  </p:normalViewPr>
  <p:slideViewPr>
    <p:cSldViewPr>
      <p:cViewPr varScale="1">
        <p:scale>
          <a:sx n="117" d="100"/>
          <a:sy n="117" d="100"/>
        </p:scale>
        <p:origin x="1672" y="14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314"/>
    </p:cViewPr>
  </p:sorterViewPr>
  <p:notesViewPr>
    <p:cSldViewPr>
      <p:cViewPr varScale="1">
        <p:scale>
          <a:sx n="78" d="100"/>
          <a:sy n="78" d="100"/>
        </p:scale>
        <p:origin x="-49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7065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7066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7066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ea typeface="+mn-ea"/>
                <a:cs typeface="+mn-cs"/>
              </a:defRPr>
            </a:lvl1pPr>
          </a:lstStyle>
          <a:p>
            <a:pPr>
              <a:defRPr/>
            </a:pPr>
            <a:fld id="{0E261E12-8D5C-D14C-8F9A-3633AE7AC15A}" type="slidenum">
              <a:rPr lang="en-US"/>
              <a:pPr>
                <a:defRPr/>
              </a:pPr>
              <a:t>‹#›</a:t>
            </a:fld>
            <a:endParaRPr lang="en-US"/>
          </a:p>
        </p:txBody>
      </p:sp>
    </p:spTree>
    <p:extLst>
      <p:ext uri="{BB962C8B-B14F-4D97-AF65-F5344CB8AC3E}">
        <p14:creationId xmlns:p14="http://schemas.microsoft.com/office/powerpoint/2010/main" val="20740000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ea typeface="+mn-ea"/>
                <a:cs typeface="+mn-cs"/>
              </a:defRPr>
            </a:lvl1pPr>
          </a:lstStyle>
          <a:p>
            <a:pPr>
              <a:defRPr/>
            </a:pPr>
            <a:fld id="{DCBA6D3D-ECBB-AF4D-9FC7-458FD5029181}" type="slidenum">
              <a:rPr lang="en-US"/>
              <a:pPr>
                <a:defRPr/>
              </a:pPr>
              <a:t>‹#›</a:t>
            </a:fld>
            <a:endParaRPr lang="en-US"/>
          </a:p>
        </p:txBody>
      </p:sp>
    </p:spTree>
    <p:extLst>
      <p:ext uri="{BB962C8B-B14F-4D97-AF65-F5344CB8AC3E}">
        <p14:creationId xmlns:p14="http://schemas.microsoft.com/office/powerpoint/2010/main" val="1084354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fld id="{DB77CF6B-7170-584F-BB3A-787564BC6682}" type="slidenum">
              <a:rPr lang="en-US" sz="1200">
                <a:latin typeface="Arial" charset="0"/>
              </a:rPr>
              <a:pPr eaLnBrk="1" hangingPunct="1"/>
              <a:t>1</a:t>
            </a:fld>
            <a:endParaRPr lang="en-US" sz="1200">
              <a:latin typeface="Arial" charset="0"/>
            </a:endParaRPr>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58"/>
          <p:cNvSpPr txBox="1">
            <a:spLocks noChangeArrowheads="1"/>
          </p:cNvSpPr>
          <p:nvPr userDrawn="1"/>
        </p:nvSpPr>
        <p:spPr bwMode="auto">
          <a:xfrm>
            <a:off x="0" y="6553200"/>
            <a:ext cx="6172200" cy="307975"/>
          </a:xfrm>
          <a:prstGeom prst="rect">
            <a:avLst/>
          </a:prstGeom>
          <a:solidFill>
            <a:srgbClr val="00339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spcBef>
                <a:spcPct val="50000"/>
              </a:spcBef>
              <a:defRPr/>
            </a:pPr>
            <a:fld id="{8E5FA8C3-C01F-5B43-AD2C-161E4E8E5394}" type="slidenum">
              <a:rPr lang="en-US" sz="1400" smtClean="0">
                <a:solidFill>
                  <a:schemeClr val="bg1"/>
                </a:solidFill>
                <a:latin typeface="Calibri" charset="0"/>
              </a:rPr>
              <a:pPr>
                <a:spcBef>
                  <a:spcPct val="50000"/>
                </a:spcBef>
                <a:defRPr/>
              </a:pPr>
              <a:t>‹#›</a:t>
            </a:fld>
            <a:r>
              <a:rPr lang="en-US" sz="1400" dirty="0">
                <a:solidFill>
                  <a:schemeClr val="bg1"/>
                </a:solidFill>
                <a:latin typeface="Calibri" charset="0"/>
              </a:rPr>
              <a:t> | Kinsella IP Law Tutorial Part 3: Trademark, Trade Secret, and Other</a:t>
            </a:r>
          </a:p>
        </p:txBody>
      </p:sp>
      <p:sp>
        <p:nvSpPr>
          <p:cNvPr id="5" name="Text Box 159"/>
          <p:cNvSpPr txBox="1">
            <a:spLocks noChangeArrowheads="1"/>
          </p:cNvSpPr>
          <p:nvPr userDrawn="1"/>
        </p:nvSpPr>
        <p:spPr bwMode="auto">
          <a:xfrm>
            <a:off x="6019800" y="6553200"/>
            <a:ext cx="3124200" cy="307777"/>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spcBef>
                <a:spcPct val="50000"/>
              </a:spcBef>
              <a:defRPr/>
            </a:pPr>
            <a:r>
              <a:rPr lang="en-US" sz="1400" dirty="0">
                <a:solidFill>
                  <a:schemeClr val="bg1"/>
                </a:solidFill>
                <a:latin typeface="Calibri" charset="0"/>
              </a:rPr>
              <a:t>Stephan Kinsella | May 11, 2023</a:t>
            </a:r>
          </a:p>
        </p:txBody>
      </p:sp>
      <p:sp>
        <p:nvSpPr>
          <p:cNvPr id="64665" name="Rectangle 153"/>
          <p:cNvSpPr>
            <a:spLocks noGrp="1" noChangeArrowheads="1"/>
          </p:cNvSpPr>
          <p:nvPr>
            <p:ph type="ctrTitle" sz="quarter"/>
          </p:nvPr>
        </p:nvSpPr>
        <p:spPr>
          <a:xfrm>
            <a:off x="381000" y="609600"/>
            <a:ext cx="5791200" cy="1736725"/>
          </a:xfrm>
        </p:spPr>
        <p:txBody>
          <a:bodyPr anchor="b" anchorCtr="1"/>
          <a:lstStyle>
            <a:lvl1pPr>
              <a:defRPr sz="3600"/>
            </a:lvl1pPr>
          </a:lstStyle>
          <a:p>
            <a:r>
              <a:rPr lang="en-US"/>
              <a:t>Click to edit Master title style</a:t>
            </a:r>
          </a:p>
        </p:txBody>
      </p:sp>
      <p:sp>
        <p:nvSpPr>
          <p:cNvPr id="64666" name="Rectangle 154"/>
          <p:cNvSpPr>
            <a:spLocks noGrp="1" noChangeArrowheads="1"/>
          </p:cNvSpPr>
          <p:nvPr>
            <p:ph type="subTitle" sz="quarter" idx="1"/>
          </p:nvPr>
        </p:nvSpPr>
        <p:spPr>
          <a:xfrm>
            <a:off x="609600" y="2819400"/>
            <a:ext cx="6172200" cy="1752600"/>
          </a:xfrm>
        </p:spPr>
        <p:txBody>
          <a:bodyPr/>
          <a:lstStyle>
            <a:lvl1pPr marL="0" indent="0">
              <a:buFont typeface="Arial" charset="0"/>
              <a:buNone/>
              <a:defRPr>
                <a:solidFill>
                  <a:schemeClr val="tx1"/>
                </a:solidFill>
              </a:defRPr>
            </a:lvl1pPr>
          </a:lstStyle>
          <a:p>
            <a:r>
              <a:rPr lang="en-US" dirty="0"/>
              <a:t>Click to edit Master subtitle style</a:t>
            </a:r>
          </a:p>
        </p:txBody>
      </p:sp>
      <p:sp>
        <p:nvSpPr>
          <p:cNvPr id="6" name="Rectangle 155"/>
          <p:cNvSpPr>
            <a:spLocks noGrp="1" noChangeArrowheads="1"/>
          </p:cNvSpPr>
          <p:nvPr>
            <p:ph type="dt" sz="quarter" idx="10"/>
          </p:nvPr>
        </p:nvSpPr>
        <p:spPr bwMode="auto">
          <a:xfrm>
            <a:off x="304800" y="6248400"/>
            <a:ext cx="2286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C0C0C0"/>
                  </a:outerShdw>
                </a:effectLst>
                <a:latin typeface="Tahoma" pitchFamily="34" charset="0"/>
                <a:ea typeface="+mn-ea"/>
                <a:cs typeface="+mn-cs"/>
              </a:defRPr>
            </a:lvl1pPr>
          </a:lstStyle>
          <a:p>
            <a:pPr>
              <a:defRPr/>
            </a:pPr>
            <a:endParaRPr lang="en-US"/>
          </a:p>
        </p:txBody>
      </p:sp>
      <p:sp>
        <p:nvSpPr>
          <p:cNvPr id="7" name="Rectangle 15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C0C0C0"/>
                  </a:outerShdw>
                </a:effectLst>
                <a:latin typeface="Tahoma" pitchFamily="34" charset="0"/>
                <a:ea typeface="+mn-ea"/>
                <a:cs typeface="+mn-cs"/>
              </a:defRPr>
            </a:lvl1pPr>
          </a:lstStyle>
          <a:p>
            <a:pPr>
              <a:defRPr/>
            </a:pPr>
            <a:endParaRPr lang="en-US"/>
          </a:p>
        </p:txBody>
      </p:sp>
      <p:sp>
        <p:nvSpPr>
          <p:cNvPr id="8" name="Rectangle 157"/>
          <p:cNvSpPr>
            <a:spLocks noGrp="1" noChangeArrowheads="1"/>
          </p:cNvSpPr>
          <p:nvPr>
            <p:ph type="sldNum" sz="quarter" idx="12"/>
          </p:nvPr>
        </p:nvSpPr>
        <p:spPr bwMode="auto">
          <a:xfrm>
            <a:off x="6629400" y="6248400"/>
            <a:ext cx="2286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C0C0C0"/>
                  </a:outerShdw>
                </a:effectLst>
                <a:latin typeface="Tahoma" pitchFamily="34" charset="0"/>
                <a:ea typeface="+mn-ea"/>
                <a:cs typeface="+mn-cs"/>
              </a:defRPr>
            </a:lvl1pPr>
          </a:lstStyle>
          <a:p>
            <a:pPr>
              <a:defRPr/>
            </a:pPr>
            <a:endParaRPr lang="en-US" dirty="0"/>
          </a:p>
        </p:txBody>
      </p:sp>
    </p:spTree>
    <p:extLst>
      <p:ext uri="{BB962C8B-B14F-4D97-AF65-F5344CB8AC3E}">
        <p14:creationId xmlns:p14="http://schemas.microsoft.com/office/powerpoint/2010/main" val="3912899698"/>
      </p:ext>
    </p:extLst>
  </p:cSld>
  <p:clrMapOvr>
    <a:masterClrMapping/>
  </p:clrMapOvr>
  <p:transition>
    <p:pull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40988880"/>
      </p:ext>
    </p:extLst>
  </p:cSld>
  <p:clrMapOvr>
    <a:masterClrMapping/>
  </p:clrMapOvr>
  <p:transition>
    <p:pull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0363" y="228600"/>
            <a:ext cx="2135187"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1625" y="228600"/>
            <a:ext cx="6256338"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24389291"/>
      </p:ext>
    </p:extLst>
  </p:cSld>
  <p:clrMapOvr>
    <a:masterClrMapping/>
  </p:clrMapOvr>
  <p:transition>
    <p:pull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84269519"/>
      </p:ext>
    </p:extLst>
  </p:cSld>
  <p:clrMapOvr>
    <a:masterClrMapping/>
  </p:clrMapOvr>
  <p:transition>
    <p:pull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603211837"/>
      </p:ext>
    </p:extLst>
  </p:cSld>
  <p:clrMapOvr>
    <a:masterClrMapping/>
  </p:clrMapOvr>
  <p:transition>
    <p:pull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219200"/>
            <a:ext cx="4194175"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1375" y="1219200"/>
            <a:ext cx="4194175"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91911172"/>
      </p:ext>
    </p:extLst>
  </p:cSld>
  <p:clrMapOvr>
    <a:masterClrMapping/>
  </p:clrMapOvr>
  <p:transition>
    <p:pull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66699835"/>
      </p:ext>
    </p:extLst>
  </p:cSld>
  <p:clrMapOvr>
    <a:masterClrMapping/>
  </p:clrMapOvr>
  <p:transition>
    <p:pull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55192666"/>
      </p:ext>
    </p:extLst>
  </p:cSld>
  <p:clrMapOvr>
    <a:masterClrMapping/>
  </p:clrMapOvr>
  <p:transition>
    <p:pull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816335"/>
      </p:ext>
    </p:extLst>
  </p:cSld>
  <p:clrMapOvr>
    <a:masterClrMapping/>
  </p:clrMapOvr>
  <p:transition>
    <p:pull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45781776"/>
      </p:ext>
    </p:extLst>
  </p:cSld>
  <p:clrMapOvr>
    <a:masterClrMapping/>
  </p:clrMapOvr>
  <p:transition>
    <p:pull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336209108"/>
      </p:ext>
    </p:extLst>
  </p:cSld>
  <p:clrMapOvr>
    <a:masterClrMapping/>
  </p:clrMapOvr>
  <p:transition>
    <p:pull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53"/>
          <p:cNvSpPr>
            <a:spLocks noGrp="1" noRot="1" noChangeArrowheads="1"/>
          </p:cNvSpPr>
          <p:nvPr>
            <p:ph type="title"/>
          </p:nvPr>
        </p:nvSpPr>
        <p:spPr bwMode="auto">
          <a:xfrm>
            <a:off x="301625" y="228600"/>
            <a:ext cx="8540750" cy="83820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157"/>
          <p:cNvSpPr>
            <a:spLocks noGrp="1" noRot="1" noChangeArrowheads="1"/>
          </p:cNvSpPr>
          <p:nvPr>
            <p:ph type="body" idx="1"/>
          </p:nvPr>
        </p:nvSpPr>
        <p:spPr bwMode="auto">
          <a:xfrm>
            <a:off x="304800" y="1219200"/>
            <a:ext cx="8540750" cy="510540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Text Box 158"/>
          <p:cNvSpPr txBox="1">
            <a:spLocks noChangeArrowheads="1"/>
          </p:cNvSpPr>
          <p:nvPr userDrawn="1"/>
        </p:nvSpPr>
        <p:spPr bwMode="auto">
          <a:xfrm>
            <a:off x="0" y="6553200"/>
            <a:ext cx="6172200" cy="307975"/>
          </a:xfrm>
          <a:prstGeom prst="rect">
            <a:avLst/>
          </a:prstGeom>
          <a:solidFill>
            <a:srgbClr val="00339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marL="0" marR="0" indent="0" algn="l" defTabSz="914400" rtl="0" eaLnBrk="0" fontAlgn="base" latinLnBrk="0" hangingPunct="0">
              <a:lnSpc>
                <a:spcPct val="100000"/>
              </a:lnSpc>
              <a:spcBef>
                <a:spcPct val="50000"/>
              </a:spcBef>
              <a:spcAft>
                <a:spcPct val="0"/>
              </a:spcAft>
              <a:buClrTx/>
              <a:buSzTx/>
              <a:buFontTx/>
              <a:buNone/>
              <a:tabLst/>
              <a:defRPr/>
            </a:pPr>
            <a:fld id="{28575832-C059-6044-801D-DB2B4A3D6301}" type="slidenum">
              <a:rPr lang="en-US" sz="1400" smtClean="0">
                <a:solidFill>
                  <a:schemeClr val="bg1"/>
                </a:solidFill>
                <a:latin typeface="Calibri" charset="0"/>
              </a:rPr>
              <a:pPr marL="0" marR="0" indent="0" algn="l" defTabSz="914400" rtl="0" eaLnBrk="0" fontAlgn="base" latinLnBrk="0" hangingPunct="0">
                <a:lnSpc>
                  <a:spcPct val="100000"/>
                </a:lnSpc>
                <a:spcBef>
                  <a:spcPct val="50000"/>
                </a:spcBef>
                <a:spcAft>
                  <a:spcPct val="0"/>
                </a:spcAft>
                <a:buClrTx/>
                <a:buSzTx/>
                <a:buFontTx/>
                <a:buNone/>
                <a:tabLst/>
                <a:defRPr/>
              </a:pPr>
              <a:t>‹#›</a:t>
            </a:fld>
            <a:r>
              <a:rPr lang="en-US" sz="1400" dirty="0">
                <a:solidFill>
                  <a:schemeClr val="bg1"/>
                </a:solidFill>
                <a:latin typeface="Calibri" charset="0"/>
              </a:rPr>
              <a:t> | Kinsella IP Law Tutorial Part 3: Trademark, Trade Secret, and Other</a:t>
            </a:r>
          </a:p>
        </p:txBody>
      </p:sp>
      <p:sp>
        <p:nvSpPr>
          <p:cNvPr id="1029" name="Text Box 159"/>
          <p:cNvSpPr txBox="1">
            <a:spLocks noChangeArrowheads="1"/>
          </p:cNvSpPr>
          <p:nvPr userDrawn="1"/>
        </p:nvSpPr>
        <p:spPr bwMode="auto">
          <a:xfrm>
            <a:off x="6019800" y="6553200"/>
            <a:ext cx="3124200" cy="307975"/>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spcBef>
                <a:spcPct val="50000"/>
              </a:spcBef>
              <a:defRPr/>
            </a:pPr>
            <a:r>
              <a:rPr lang="en-US" sz="1400" dirty="0">
                <a:solidFill>
                  <a:schemeClr val="bg1"/>
                </a:solidFill>
                <a:latin typeface="Calibri" charset="0"/>
              </a:rPr>
              <a:t>Stephan Kinsella | May 11, 2023</a:t>
            </a:r>
          </a:p>
        </p:txBody>
      </p:sp>
    </p:spTree>
  </p:cSld>
  <p:clrMap bg1="lt1" tx1="dk1" bg2="lt2" tx2="dk2" accent1="accent1" accent2="accent2" accent3="accent3" accent4="accent4" accent5="accent5" accent6="accent6" hlink="hlink" folHlink="folHlink"/>
  <p:sldLayoutIdLst>
    <p:sldLayoutId id="2147484492" r:id="rId1"/>
    <p:sldLayoutId id="2147484493" r:id="rId2"/>
    <p:sldLayoutId id="2147484483" r:id="rId3"/>
    <p:sldLayoutId id="2147484484" r:id="rId4"/>
    <p:sldLayoutId id="2147484485" r:id="rId5"/>
    <p:sldLayoutId id="2147484486" r:id="rId6"/>
    <p:sldLayoutId id="2147484487" r:id="rId7"/>
    <p:sldLayoutId id="2147484488" r:id="rId8"/>
    <p:sldLayoutId id="2147484489" r:id="rId9"/>
    <p:sldLayoutId id="2147484490" r:id="rId10"/>
    <p:sldLayoutId id="2147484491" r:id="rId11"/>
  </p:sldLayoutIdLst>
  <p:transition>
    <p:pull dir="u"/>
  </p:transition>
  <p:txStyles>
    <p:titleStyle>
      <a:lvl1pPr algn="l" rtl="0" eaLnBrk="0" fontAlgn="base" hangingPunct="0">
        <a:spcBef>
          <a:spcPct val="0"/>
        </a:spcBef>
        <a:spcAft>
          <a:spcPct val="0"/>
        </a:spcAft>
        <a:defRPr sz="3200">
          <a:solidFill>
            <a:srgbClr val="003399"/>
          </a:solidFill>
          <a:latin typeface="+mj-lt"/>
          <a:ea typeface="ＭＳ Ｐゴシック" charset="0"/>
          <a:cs typeface="ＭＳ Ｐゴシック" charset="0"/>
        </a:defRPr>
      </a:lvl1pPr>
      <a:lvl2pPr algn="l" rtl="0" eaLnBrk="0" fontAlgn="base" hangingPunct="0">
        <a:spcBef>
          <a:spcPct val="0"/>
        </a:spcBef>
        <a:spcAft>
          <a:spcPct val="0"/>
        </a:spcAft>
        <a:defRPr sz="3200">
          <a:solidFill>
            <a:srgbClr val="003399"/>
          </a:solidFill>
          <a:latin typeface="Calibri" pitchFamily="34" charset="0"/>
          <a:ea typeface="ＭＳ Ｐゴシック" charset="0"/>
          <a:cs typeface="ＭＳ Ｐゴシック" charset="0"/>
        </a:defRPr>
      </a:lvl2pPr>
      <a:lvl3pPr algn="l" rtl="0" eaLnBrk="0" fontAlgn="base" hangingPunct="0">
        <a:spcBef>
          <a:spcPct val="0"/>
        </a:spcBef>
        <a:spcAft>
          <a:spcPct val="0"/>
        </a:spcAft>
        <a:defRPr sz="3200">
          <a:solidFill>
            <a:srgbClr val="003399"/>
          </a:solidFill>
          <a:latin typeface="Calibri" pitchFamily="34" charset="0"/>
          <a:ea typeface="ＭＳ Ｐゴシック" charset="0"/>
          <a:cs typeface="ＭＳ Ｐゴシック" charset="0"/>
        </a:defRPr>
      </a:lvl3pPr>
      <a:lvl4pPr algn="l" rtl="0" eaLnBrk="0" fontAlgn="base" hangingPunct="0">
        <a:spcBef>
          <a:spcPct val="0"/>
        </a:spcBef>
        <a:spcAft>
          <a:spcPct val="0"/>
        </a:spcAft>
        <a:defRPr sz="3200">
          <a:solidFill>
            <a:srgbClr val="003399"/>
          </a:solidFill>
          <a:latin typeface="Calibri" pitchFamily="34" charset="0"/>
          <a:ea typeface="ＭＳ Ｐゴシック" charset="0"/>
          <a:cs typeface="ＭＳ Ｐゴシック" charset="0"/>
        </a:defRPr>
      </a:lvl4pPr>
      <a:lvl5pPr algn="l" rtl="0" eaLnBrk="0" fontAlgn="base" hangingPunct="0">
        <a:spcBef>
          <a:spcPct val="0"/>
        </a:spcBef>
        <a:spcAft>
          <a:spcPct val="0"/>
        </a:spcAft>
        <a:defRPr sz="3200">
          <a:solidFill>
            <a:srgbClr val="003399"/>
          </a:solidFill>
          <a:latin typeface="Calibri" pitchFamily="34" charset="0"/>
          <a:ea typeface="ＭＳ Ｐゴシック" charset="0"/>
          <a:cs typeface="ＭＳ Ｐゴシック" charset="0"/>
        </a:defRPr>
      </a:lvl5pPr>
      <a:lvl6pPr marL="457200" algn="l" rtl="0" fontAlgn="base">
        <a:spcBef>
          <a:spcPct val="0"/>
        </a:spcBef>
        <a:spcAft>
          <a:spcPct val="0"/>
        </a:spcAft>
        <a:defRPr sz="3200">
          <a:solidFill>
            <a:srgbClr val="003399"/>
          </a:solidFill>
          <a:latin typeface="Calibri" pitchFamily="34" charset="0"/>
        </a:defRPr>
      </a:lvl6pPr>
      <a:lvl7pPr marL="914400" algn="l" rtl="0" fontAlgn="base">
        <a:spcBef>
          <a:spcPct val="0"/>
        </a:spcBef>
        <a:spcAft>
          <a:spcPct val="0"/>
        </a:spcAft>
        <a:defRPr sz="3200">
          <a:solidFill>
            <a:srgbClr val="003399"/>
          </a:solidFill>
          <a:latin typeface="Calibri" pitchFamily="34" charset="0"/>
        </a:defRPr>
      </a:lvl7pPr>
      <a:lvl8pPr marL="1371600" algn="l" rtl="0" fontAlgn="base">
        <a:spcBef>
          <a:spcPct val="0"/>
        </a:spcBef>
        <a:spcAft>
          <a:spcPct val="0"/>
        </a:spcAft>
        <a:defRPr sz="3200">
          <a:solidFill>
            <a:srgbClr val="003399"/>
          </a:solidFill>
          <a:latin typeface="Calibri" pitchFamily="34" charset="0"/>
        </a:defRPr>
      </a:lvl8pPr>
      <a:lvl9pPr marL="1828800" algn="l" rtl="0" fontAlgn="base">
        <a:spcBef>
          <a:spcPct val="0"/>
        </a:spcBef>
        <a:spcAft>
          <a:spcPct val="0"/>
        </a:spcAft>
        <a:defRPr sz="3200">
          <a:solidFill>
            <a:srgbClr val="003399"/>
          </a:solidFill>
          <a:latin typeface="Calibri" pitchFamily="34" charset="0"/>
        </a:defRPr>
      </a:lvl9pPr>
    </p:titleStyle>
    <p:bodyStyle>
      <a:lvl1pPr marL="342900" indent="-342900" algn="l" rtl="0" eaLnBrk="0" fontAlgn="base" hangingPunct="0">
        <a:spcBef>
          <a:spcPct val="20000"/>
        </a:spcBef>
        <a:spcAft>
          <a:spcPct val="0"/>
        </a:spcAft>
        <a:buClr>
          <a:srgbClr val="003399"/>
        </a:buClr>
        <a:buSzPct val="60000"/>
        <a:buFont typeface="Arial" charset="0"/>
        <a:buChar char="►"/>
        <a:defRPr sz="2400">
          <a:solidFill>
            <a:srgbClr val="003399"/>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lr>
          <a:srgbClr val="339933"/>
        </a:buClr>
        <a:buSzPct val="80000"/>
        <a:buFont typeface="Wingdings" charset="0"/>
        <a:buChar char="§"/>
        <a:defRPr sz="2000">
          <a:solidFill>
            <a:schemeClr val="tx1"/>
          </a:solidFill>
          <a:latin typeface="+mn-lt"/>
          <a:ea typeface="ＭＳ Ｐゴシック" charset="0"/>
        </a:defRPr>
      </a:lvl2pPr>
      <a:lvl3pPr marL="1143000" indent="-228600" algn="l" rtl="0" eaLnBrk="0" fontAlgn="base" hangingPunct="0">
        <a:spcBef>
          <a:spcPct val="20000"/>
        </a:spcBef>
        <a:spcAft>
          <a:spcPct val="0"/>
        </a:spcAft>
        <a:buClr>
          <a:srgbClr val="003399"/>
        </a:buClr>
        <a:buSzPct val="60000"/>
        <a:buFont typeface="Arial" charset="0"/>
        <a:buChar char="►"/>
        <a:defRPr>
          <a:solidFill>
            <a:schemeClr val="tx1"/>
          </a:solidFill>
          <a:latin typeface="+mn-lt"/>
          <a:ea typeface="ＭＳ Ｐゴシック" charset="0"/>
        </a:defRPr>
      </a:lvl3pPr>
      <a:lvl4pPr marL="1600200" indent="-228600" algn="l" rtl="0" eaLnBrk="0" fontAlgn="base" hangingPunct="0">
        <a:spcBef>
          <a:spcPct val="20000"/>
        </a:spcBef>
        <a:spcAft>
          <a:spcPct val="0"/>
        </a:spcAft>
        <a:buClr>
          <a:srgbClr val="339933"/>
        </a:buClr>
        <a:buSzPct val="80000"/>
        <a:buFont typeface="Wingdings" charset="0"/>
        <a:buChar char="§"/>
        <a:defRPr sz="1600">
          <a:solidFill>
            <a:schemeClr val="tx1"/>
          </a:solidFill>
          <a:latin typeface="+mn-lt"/>
          <a:ea typeface="ＭＳ Ｐゴシック" charset="0"/>
        </a:defRPr>
      </a:lvl4pPr>
      <a:lvl5pPr marL="2057400" indent="-228600" algn="l" rtl="0" eaLnBrk="0" fontAlgn="base" hangingPunct="0">
        <a:spcBef>
          <a:spcPct val="20000"/>
        </a:spcBef>
        <a:spcAft>
          <a:spcPct val="0"/>
        </a:spcAft>
        <a:buClr>
          <a:srgbClr val="003399"/>
        </a:buClr>
        <a:buSzPct val="60000"/>
        <a:buFont typeface="Arial" charset="0"/>
        <a:buChar char="►"/>
        <a:defRPr sz="1600">
          <a:solidFill>
            <a:schemeClr val="tx1"/>
          </a:solidFill>
          <a:latin typeface="+mn-lt"/>
          <a:ea typeface="ＭＳ Ｐゴシック" charset="0"/>
        </a:defRPr>
      </a:lvl5pPr>
      <a:lvl6pPr marL="2514600" indent="-228600" algn="l" rtl="0" fontAlgn="base">
        <a:spcBef>
          <a:spcPct val="20000"/>
        </a:spcBef>
        <a:spcAft>
          <a:spcPct val="0"/>
        </a:spcAft>
        <a:buClr>
          <a:srgbClr val="003399"/>
        </a:buClr>
        <a:buSzPct val="60000"/>
        <a:buFont typeface="Arial" charset="0"/>
        <a:buChar char="►"/>
        <a:defRPr sz="1600">
          <a:solidFill>
            <a:schemeClr val="tx1"/>
          </a:solidFill>
          <a:latin typeface="+mn-lt"/>
        </a:defRPr>
      </a:lvl6pPr>
      <a:lvl7pPr marL="2971800" indent="-228600" algn="l" rtl="0" fontAlgn="base">
        <a:spcBef>
          <a:spcPct val="20000"/>
        </a:spcBef>
        <a:spcAft>
          <a:spcPct val="0"/>
        </a:spcAft>
        <a:buClr>
          <a:srgbClr val="003399"/>
        </a:buClr>
        <a:buSzPct val="60000"/>
        <a:buFont typeface="Arial" charset="0"/>
        <a:buChar char="►"/>
        <a:defRPr sz="1600">
          <a:solidFill>
            <a:schemeClr val="tx1"/>
          </a:solidFill>
          <a:latin typeface="+mn-lt"/>
        </a:defRPr>
      </a:lvl7pPr>
      <a:lvl8pPr marL="3429000" indent="-228600" algn="l" rtl="0" fontAlgn="base">
        <a:spcBef>
          <a:spcPct val="20000"/>
        </a:spcBef>
        <a:spcAft>
          <a:spcPct val="0"/>
        </a:spcAft>
        <a:buClr>
          <a:srgbClr val="003399"/>
        </a:buClr>
        <a:buSzPct val="60000"/>
        <a:buFont typeface="Arial" charset="0"/>
        <a:buChar char="►"/>
        <a:defRPr sz="1600">
          <a:solidFill>
            <a:schemeClr val="tx1"/>
          </a:solidFill>
          <a:latin typeface="+mn-lt"/>
        </a:defRPr>
      </a:lvl8pPr>
      <a:lvl9pPr marL="3886200" indent="-228600" algn="l" rtl="0" fontAlgn="base">
        <a:spcBef>
          <a:spcPct val="20000"/>
        </a:spcBef>
        <a:spcAft>
          <a:spcPct val="0"/>
        </a:spcAft>
        <a:buClr>
          <a:srgbClr val="003399"/>
        </a:buClr>
        <a:buSzPct val="60000"/>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4sif.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twitter.com/NSKinsella" TargetMode="External"/><Relationship Id="rId4" Type="http://schemas.openxmlformats.org/officeDocument/2006/relationships/hyperlink" Target="https://www.stephankinsella.com/"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Federal_Trademark_Dilution_Act" TargetMode="External"/><Relationship Id="rId2" Type="http://schemas.openxmlformats.org/officeDocument/2006/relationships/hyperlink" Target="http://en.wikipedia.org/wiki/Lanham_Act" TargetMode="External"/><Relationship Id="rId1" Type="http://schemas.openxmlformats.org/officeDocument/2006/relationships/slideLayout" Target="../slideLayouts/slideLayout2.xml"/><Relationship Id="rId4" Type="http://schemas.openxmlformats.org/officeDocument/2006/relationships/hyperlink" Target="http://en.wikipedia.org/wiki/Trademark_Dilution_Revision_Act"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Madrid_system" TargetMode="External"/><Relationship Id="rId2" Type="http://schemas.openxmlformats.org/officeDocument/2006/relationships/hyperlink" Target="https://www.uspto.gov/"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Title_17_of_the_United_States_Code" TargetMode="External"/><Relationship Id="rId2" Type="http://schemas.openxmlformats.org/officeDocument/2006/relationships/hyperlink" Target="http://en.wikipedia.org/wiki/Copyright_Act_of_1790" TargetMode="External"/><Relationship Id="rId1" Type="http://schemas.openxmlformats.org/officeDocument/2006/relationships/slideLayout" Target="../slideLayouts/slideLayout2.xml"/><Relationship Id="rId4" Type="http://schemas.openxmlformats.org/officeDocument/2006/relationships/hyperlink" Target="http://en.wikipedia.org/wiki/Copyright_Office"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stephankinsella.com/2010/02/the-trademark-horror-file/" TargetMode="External"/><Relationship Id="rId2" Type="http://schemas.openxmlformats.org/officeDocument/2006/relationships/hyperlink" Target="https://en.wikipedia.org/wiki/Economic_Espionage_Act_of_1996" TargetMode="External"/><Relationship Id="rId1" Type="http://schemas.openxmlformats.org/officeDocument/2006/relationships/slideLayout" Target="../slideLayouts/slideLayout2.xml"/><Relationship Id="rId5" Type="http://schemas.openxmlformats.org/officeDocument/2006/relationships/hyperlink" Target="https://www.stephankinsella.com/2010/04/ip-means-you-must-buy-that-iphone/" TargetMode="External"/><Relationship Id="rId4" Type="http://schemas.openxmlformats.org/officeDocument/2006/relationships/hyperlink" Target="https://web.archive.org/web/20100430215419/http:/news.yahoo.com/s/ynews/20100426/ts_ynews/ynews_ts1791"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copyright.gov/comp3/chap1200/ch1200-mask-works.pdf" TargetMode="External"/><Relationship Id="rId2" Type="http://schemas.openxmlformats.org/officeDocument/2006/relationships/hyperlink" Target="https://www.copyright.gov/vessel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en.wikipedia.org/wiki/New_York_Times_Co._v._Sullivan"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npr.org/2023/04/18/1170339114/fox-news-settles-blockbuster-defamation-lawsuit-with-dominion-voting-systems" TargetMode="External"/><Relationship Id="rId2" Type="http://schemas.openxmlformats.org/officeDocument/2006/relationships/hyperlink" Target="https://www.reuters.com/legal/jury-begins-third-day-deliberations-alex-jones-sandy-hook-defamation-trial-2022-10-12/" TargetMode="External"/><Relationship Id="rId1" Type="http://schemas.openxmlformats.org/officeDocument/2006/relationships/slideLayout" Target="../slideLayouts/slideLayout2.xml"/><Relationship Id="rId4" Type="http://schemas.openxmlformats.org/officeDocument/2006/relationships/hyperlink" Target="https://en.wikipedia.org/wiki/Depp_v._Heard"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law.cornell.edu/uscode/text/17/411" TargetMode="External"/><Relationship Id="rId2" Type="http://schemas.openxmlformats.org/officeDocument/2006/relationships/hyperlink" Target="http://c4sif.org/2012/01/stop-calling-patent-and-copyright-property-stop-calling-copying-theft-and-pirac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ari.aynrand.org/libel-laws-protect-the-value-of-your-reputation-or-bran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opyright.gov/vessels/" TargetMode="External"/><Relationship Id="rId2" Type="http://schemas.openxmlformats.org/officeDocument/2006/relationships/hyperlink" Target="http://c4sif.org/2011/03/types-of-intellectual-property/" TargetMode="External"/><Relationship Id="rId1" Type="http://schemas.openxmlformats.org/officeDocument/2006/relationships/slideLayout" Target="../slideLayouts/slideLayout2.xml"/><Relationship Id="rId4" Type="http://schemas.openxmlformats.org/officeDocument/2006/relationships/hyperlink" Target="https://www.copyright.gov/comp3/chap1200/ch1200-mask-works.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guitarworld.com/news/dean-prohibited-from-using-gibson-trademarks" TargetMode="External"/><Relationship Id="rId2" Type="http://schemas.openxmlformats.org/officeDocument/2006/relationships/hyperlink" Target="https://www.ultimate-guitar.com/news/general_music_news/court_orders_dean_guitars_to_stop_production_of_various_models_after_losing_legal_battle_against_gibson.html"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p:cNvSpPr>
            <a:spLocks noGrp="1" noChangeArrowheads="1"/>
          </p:cNvSpPr>
          <p:nvPr>
            <p:ph type="subTitle" idx="1"/>
          </p:nvPr>
        </p:nvSpPr>
        <p:spPr>
          <a:xfrm>
            <a:off x="381000" y="2286000"/>
            <a:ext cx="4648200" cy="3733800"/>
          </a:xfrm>
        </p:spPr>
        <p:txBody>
          <a:bodyPr/>
          <a:lstStyle/>
          <a:p>
            <a:pPr eaLnBrk="1" hangingPunct="1">
              <a:spcBef>
                <a:spcPts val="2400"/>
              </a:spcBef>
            </a:pPr>
            <a:r>
              <a:rPr lang="en-US" sz="2800" b="1" dirty="0">
                <a:latin typeface="Calibri" charset="0"/>
              </a:rPr>
              <a:t>N. Stephan Kinsella</a:t>
            </a:r>
          </a:p>
          <a:p>
            <a:pPr eaLnBrk="1" hangingPunct="1">
              <a:spcBef>
                <a:spcPct val="0"/>
              </a:spcBef>
            </a:pPr>
            <a:r>
              <a:rPr lang="en-US" u="sng" dirty="0">
                <a:cs typeface="Calibri"/>
                <a:sym typeface="Helvetica" charset="0"/>
                <a:hlinkClick r:id="rId3"/>
              </a:rPr>
              <a:t>C4SIF.org</a:t>
            </a:r>
            <a:r>
              <a:rPr lang="en-US" dirty="0">
                <a:cs typeface="Calibri"/>
                <a:sym typeface="Helvetica" charset="0"/>
              </a:rPr>
              <a:t> </a:t>
            </a:r>
            <a:r>
              <a:rPr lang="en-US" sz="1400" dirty="0">
                <a:cs typeface="Calibri"/>
                <a:sym typeface="Helvetica" charset="0"/>
              </a:rPr>
              <a:t>•</a:t>
            </a:r>
            <a:r>
              <a:rPr lang="en-US" dirty="0">
                <a:cs typeface="Calibri"/>
                <a:sym typeface="Helvetica" charset="0"/>
              </a:rPr>
              <a:t> </a:t>
            </a:r>
            <a:r>
              <a:rPr lang="en-US" dirty="0">
                <a:latin typeface="Calibri" panose="020F0502020204030204" pitchFamily="34" charset="0"/>
                <a:cs typeface="Calibri" panose="020F0502020204030204" pitchFamily="34" charset="0"/>
                <a:hlinkClick r:id="rId4"/>
              </a:rPr>
              <a:t>StephanKinsella.com</a:t>
            </a:r>
            <a:r>
              <a:rPr lang="en-US" dirty="0">
                <a:latin typeface="Calibri" panose="020F0502020204030204" pitchFamily="34" charset="0"/>
                <a:cs typeface="Calibri" panose="020F0502020204030204" pitchFamily="34" charset="0"/>
              </a:rPr>
              <a:t> </a:t>
            </a:r>
          </a:p>
          <a:p>
            <a:pPr eaLnBrk="1" hangingPunct="1">
              <a:spcBef>
                <a:spcPct val="0"/>
              </a:spcBef>
            </a:pPr>
            <a:r>
              <a:rPr lang="en-US" dirty="0">
                <a:latin typeface="Calibri" charset="0"/>
                <a:hlinkClick r:id="rId5"/>
              </a:rPr>
              <a:t>@</a:t>
            </a:r>
            <a:r>
              <a:rPr lang="en-US" dirty="0" err="1">
                <a:latin typeface="Calibri" charset="0"/>
                <a:hlinkClick r:id="rId5"/>
              </a:rPr>
              <a:t>nskinsella</a:t>
            </a:r>
            <a:endParaRPr lang="en-US" i="1" dirty="0">
              <a:latin typeface="Calibri" charset="0"/>
            </a:endParaRPr>
          </a:p>
          <a:p>
            <a:pPr eaLnBrk="1" hangingPunct="1">
              <a:spcBef>
                <a:spcPct val="0"/>
              </a:spcBef>
            </a:pPr>
            <a:endParaRPr lang="en-US" dirty="0">
              <a:latin typeface="Calibri" charset="0"/>
            </a:endParaRPr>
          </a:p>
          <a:p>
            <a:pPr eaLnBrk="1" hangingPunct="1">
              <a:spcBef>
                <a:spcPct val="0"/>
              </a:spcBef>
            </a:pPr>
            <a:r>
              <a:rPr lang="en-US" dirty="0">
                <a:latin typeface="Calibri" charset="0"/>
              </a:rPr>
              <a:t>Via Zoom</a:t>
            </a:r>
          </a:p>
          <a:p>
            <a:pPr eaLnBrk="1" hangingPunct="1">
              <a:spcBef>
                <a:spcPct val="0"/>
              </a:spcBef>
            </a:pPr>
            <a:r>
              <a:rPr lang="en-US" dirty="0">
                <a:latin typeface="Calibri" charset="0"/>
              </a:rPr>
              <a:t>May 11, 2023</a:t>
            </a:r>
          </a:p>
        </p:txBody>
      </p:sp>
      <p:sp>
        <p:nvSpPr>
          <p:cNvPr id="6147" name="Text Box 18"/>
          <p:cNvSpPr txBox="1">
            <a:spLocks noChangeArrowheads="1"/>
          </p:cNvSpPr>
          <p:nvPr/>
        </p:nvSpPr>
        <p:spPr bwMode="auto">
          <a:xfrm>
            <a:off x="381000" y="343452"/>
            <a:ext cx="7696200" cy="1077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r>
              <a:rPr lang="en-US" sz="3200" cap="small" dirty="0">
                <a:latin typeface="Calibri" charset="0"/>
                <a:ea typeface="Calibri" charset="0"/>
                <a:cs typeface="Calibri" charset="0"/>
              </a:rPr>
              <a:t>Kinsella IP Law Tutorial Part 3: Trademark, Trade Secret, and Other</a:t>
            </a:r>
            <a:endParaRPr lang="en-US" sz="3200" dirty="0">
              <a:solidFill>
                <a:srgbClr val="003399"/>
              </a:solidFill>
              <a:latin typeface="Calibri" charset="0"/>
              <a:ea typeface="Calibri" charset="0"/>
              <a:cs typeface="Calibri" charset="0"/>
            </a:endParaRPr>
          </a:p>
        </p:txBody>
      </p:sp>
    </p:spTree>
  </p:cSld>
  <p:clrMapOvr>
    <a:masterClrMapping/>
  </p:clrMapOvr>
  <p:transition>
    <p:pull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p:txBody>
          <a:bodyPr/>
          <a:lstStyle/>
          <a:p>
            <a:r>
              <a:rPr lang="en-US" cap="small" dirty="0">
                <a:latin typeface="Calibri" charset="0"/>
                <a:ea typeface="Calibri" charset="0"/>
                <a:cs typeface="Calibri" charset="0"/>
              </a:rPr>
              <a:t>Trademark (cont.)</a:t>
            </a:r>
            <a:endParaRPr lang="en-US" dirty="0"/>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p:txBody>
          <a:bodyPr/>
          <a:lstStyle/>
          <a:p>
            <a:r>
              <a:rPr lang="en-US" dirty="0"/>
              <a:t>Emerged on common law (unlike patent and copyright which are based in statute/legislation)</a:t>
            </a:r>
          </a:p>
          <a:p>
            <a:r>
              <a:rPr lang="en-US" dirty="0"/>
              <a:t>Largely state-based in the US</a:t>
            </a:r>
          </a:p>
          <a:p>
            <a:r>
              <a:rPr lang="en-US" dirty="0"/>
              <a:t>Federal trademark law</a:t>
            </a:r>
          </a:p>
          <a:p>
            <a:pPr lvl="1"/>
            <a:r>
              <a:rPr lang="en-US" dirty="0"/>
              <a:t>Patent and copyright authorized in U.S. Const., Art. I, Sec. 8, Cl. 8: Grants Congress power: “To promote the progress of science and useful arts, by securing for limited times to authors and inventors the exclusive right to their respective writings and discoveries.”</a:t>
            </a:r>
          </a:p>
          <a:p>
            <a:pPr lvl="1"/>
            <a:r>
              <a:rPr lang="en-US" dirty="0"/>
              <a:t>Trademark: Art. I, Sec. 8, Cl. 3: gives Congress the power “to regulate commerce with foreign nations, and among the several states, and with the Indian tribes.”</a:t>
            </a:r>
          </a:p>
          <a:p>
            <a:pPr lvl="1"/>
            <a:r>
              <a:rPr lang="en-US" dirty="0">
                <a:hlinkClick r:id="rId2"/>
              </a:rPr>
              <a:t>Lanham Act of 1946</a:t>
            </a:r>
            <a:r>
              <a:rPr lang="en-US" dirty="0"/>
              <a:t>: Title 15, Ch. 22 of USC</a:t>
            </a:r>
          </a:p>
          <a:p>
            <a:pPr lvl="2"/>
            <a:r>
              <a:rPr lang="en-US" dirty="0">
                <a:hlinkClick r:id="rId3"/>
              </a:rPr>
              <a:t>Federal Trademark Dilution Act of 1995</a:t>
            </a:r>
            <a:endParaRPr lang="en-US" dirty="0"/>
          </a:p>
          <a:p>
            <a:pPr lvl="3"/>
            <a:r>
              <a:rPr lang="en-US" dirty="0">
                <a:hlinkClick r:id="rId4"/>
              </a:rPr>
              <a:t>Trademark Dilution Revision Act of 2006</a:t>
            </a:r>
            <a:endParaRPr lang="en-US" dirty="0"/>
          </a:p>
        </p:txBody>
      </p:sp>
    </p:spTree>
    <p:extLst>
      <p:ext uri="{BB962C8B-B14F-4D97-AF65-F5344CB8AC3E}">
        <p14:creationId xmlns:p14="http://schemas.microsoft.com/office/powerpoint/2010/main" val="2563577786"/>
      </p:ext>
    </p:extLst>
  </p:cSld>
  <p:clrMapOvr>
    <a:masterClrMapping/>
  </p:clrMapOvr>
  <p:transition>
    <p:pull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p:txBody>
          <a:bodyPr/>
          <a:lstStyle/>
          <a:p>
            <a:r>
              <a:rPr lang="en-US" cap="small" dirty="0">
                <a:latin typeface="Calibri" charset="0"/>
                <a:ea typeface="Calibri" charset="0"/>
                <a:cs typeface="Calibri" charset="0"/>
              </a:rPr>
              <a:t>Trademark (cont.)</a:t>
            </a:r>
            <a:endParaRPr lang="en-US" dirty="0"/>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p:txBody>
          <a:bodyPr/>
          <a:lstStyle/>
          <a:p>
            <a:r>
              <a:rPr lang="en-US" dirty="0"/>
              <a:t>Can have state common law rights</a:t>
            </a:r>
          </a:p>
          <a:p>
            <a:pPr lvl="1"/>
            <a:r>
              <a:rPr lang="en-US" dirty="0"/>
              <a:t>Arise by use</a:t>
            </a:r>
          </a:p>
          <a:p>
            <a:pPr lvl="1"/>
            <a:r>
              <a:rPr lang="en-US" dirty="0"/>
              <a:t>Or file a state trademark registration</a:t>
            </a:r>
          </a:p>
          <a:p>
            <a:r>
              <a:rPr lang="en-US" dirty="0"/>
              <a:t>or federal registration</a:t>
            </a:r>
          </a:p>
          <a:p>
            <a:pPr lvl="1"/>
            <a:r>
              <a:rPr lang="en-US" dirty="0"/>
              <a:t>Administered by </a:t>
            </a:r>
            <a:r>
              <a:rPr lang="en-US" dirty="0">
                <a:hlinkClick r:id="rId2"/>
              </a:rPr>
              <a:t>USPTO</a:t>
            </a:r>
            <a:endParaRPr lang="en-US" dirty="0"/>
          </a:p>
          <a:p>
            <a:pPr lvl="2"/>
            <a:r>
              <a:rPr lang="en-US" dirty="0"/>
              <a:t>Patents too</a:t>
            </a:r>
          </a:p>
          <a:p>
            <a:pPr lvl="2"/>
            <a:r>
              <a:rPr lang="en-US" dirty="0"/>
              <a:t>Copyright: Library of Congress, Commerce Dept.</a:t>
            </a:r>
          </a:p>
          <a:p>
            <a:r>
              <a:rPr lang="en-US" dirty="0"/>
              <a:t>Federal registration can be basis of filing in other countries</a:t>
            </a:r>
          </a:p>
          <a:p>
            <a:pPr lvl="1"/>
            <a:r>
              <a:rPr lang="en-US" dirty="0">
                <a:hlinkClick r:id="rId3"/>
              </a:rPr>
              <a:t>Madrid System</a:t>
            </a:r>
            <a:endParaRPr lang="en-US" dirty="0"/>
          </a:p>
          <a:p>
            <a:pPr lvl="2"/>
            <a:r>
              <a:rPr lang="en-US" b="1" dirty="0"/>
              <a:t>international</a:t>
            </a:r>
            <a:r>
              <a:rPr lang="en-US" dirty="0"/>
              <a:t> registration of trademarks</a:t>
            </a:r>
          </a:p>
          <a:p>
            <a:pPr lvl="2"/>
            <a:r>
              <a:rPr lang="en-US" dirty="0"/>
              <a:t>administered by the International Bureau of WIPO</a:t>
            </a:r>
          </a:p>
          <a:p>
            <a:endParaRPr lang="en-US" dirty="0"/>
          </a:p>
        </p:txBody>
      </p:sp>
    </p:spTree>
    <p:extLst>
      <p:ext uri="{BB962C8B-B14F-4D97-AF65-F5344CB8AC3E}">
        <p14:creationId xmlns:p14="http://schemas.microsoft.com/office/powerpoint/2010/main" val="814387856"/>
      </p:ext>
    </p:extLst>
  </p:cSld>
  <p:clrMapOvr>
    <a:masterClrMapping/>
  </p:clrMapOvr>
  <p:transition>
    <p:pull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p:txBody>
          <a:bodyPr/>
          <a:lstStyle/>
          <a:p>
            <a:r>
              <a:rPr lang="en-US" cap="small" dirty="0">
                <a:latin typeface="Calibri" charset="0"/>
                <a:ea typeface="Calibri" charset="0"/>
                <a:cs typeface="Calibri" charset="0"/>
              </a:rPr>
              <a:t>Trademark (cont.)</a:t>
            </a:r>
            <a:endParaRPr lang="en-US" dirty="0"/>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p:txBody>
          <a:bodyPr/>
          <a:lstStyle/>
          <a:p>
            <a:r>
              <a:rPr lang="en-US" dirty="0"/>
              <a:t>Problems</a:t>
            </a:r>
          </a:p>
          <a:p>
            <a:pPr lvl="1"/>
            <a:r>
              <a:rPr lang="en-US" dirty="0"/>
              <a:t>Does not require fraud, only consumer ”confusion”</a:t>
            </a:r>
          </a:p>
          <a:p>
            <a:pPr lvl="1"/>
            <a:r>
              <a:rPr lang="en-US" dirty="0"/>
              <a:t>Does not require confusion, only “likelihood of”</a:t>
            </a:r>
          </a:p>
          <a:p>
            <a:pPr lvl="1"/>
            <a:r>
              <a:rPr lang="en-US" dirty="0"/>
              <a:t>Does not give right to sue to the “likely confused” consumer, but to the trademark owner</a:t>
            </a:r>
          </a:p>
          <a:p>
            <a:pPr lvl="2"/>
            <a:r>
              <a:rPr lang="en-US" dirty="0"/>
              <a:t>“</a:t>
            </a:r>
            <a:r>
              <a:rPr lang="en-US" kern="100" dirty="0">
                <a:effectLst/>
                <a:ea typeface="Calibri" panose="020F0502020204030204" pitchFamily="34" charset="0"/>
                <a:cs typeface="Times New Roman" panose="02020603050405020304" pitchFamily="18" charset="0"/>
              </a:rPr>
              <a:t>[trademark] rights are closely but </a:t>
            </a:r>
            <a:r>
              <a:rPr lang="en-US" b="1" u="sng" kern="100" dirty="0">
                <a:effectLst/>
                <a:ea typeface="Calibri" panose="020F0502020204030204" pitchFamily="34" charset="0"/>
                <a:cs typeface="Times New Roman" panose="02020603050405020304" pitchFamily="18" charset="0"/>
              </a:rPr>
              <a:t>ambiguously</a:t>
            </a:r>
            <a:r>
              <a:rPr lang="en-US" kern="100" dirty="0">
                <a:effectLst/>
                <a:ea typeface="Calibri" panose="020F0502020204030204" pitchFamily="34" charset="0"/>
                <a:cs typeface="Times New Roman" panose="02020603050405020304" pitchFamily="18" charset="0"/>
              </a:rPr>
              <a:t> related to the idea of preventing </a:t>
            </a:r>
            <a:r>
              <a:rPr lang="en-US" b="1" kern="100" dirty="0">
                <a:effectLst/>
                <a:ea typeface="Calibri" panose="020F0502020204030204" pitchFamily="34" charset="0"/>
                <a:cs typeface="Times New Roman" panose="02020603050405020304" pitchFamily="18" charset="0"/>
              </a:rPr>
              <a:t>deception of the consumer</a:t>
            </a:r>
            <a:r>
              <a:rPr lang="en-US" kern="100" dirty="0">
                <a:effectLst/>
                <a:ea typeface="Calibri" panose="020F0502020204030204" pitchFamily="34" charset="0"/>
                <a:cs typeface="Times New Roman" panose="02020603050405020304" pitchFamily="18" charset="0"/>
              </a:rPr>
              <a:t>. The </a:t>
            </a:r>
            <a:r>
              <a:rPr lang="en-US" b="1" kern="100" dirty="0">
                <a:effectLst/>
                <a:ea typeface="Calibri" panose="020F0502020204030204" pitchFamily="34" charset="0"/>
                <a:cs typeface="Times New Roman" panose="02020603050405020304" pitchFamily="18" charset="0"/>
              </a:rPr>
              <a:t>ambiguity</a:t>
            </a:r>
            <a:r>
              <a:rPr lang="en-US" kern="100" dirty="0">
                <a:effectLst/>
                <a:ea typeface="Calibri" panose="020F0502020204030204" pitchFamily="34" charset="0"/>
                <a:cs typeface="Times New Roman" panose="02020603050405020304" pitchFamily="18" charset="0"/>
              </a:rPr>
              <a:t> arises from the fact that </a:t>
            </a:r>
            <a:r>
              <a:rPr lang="en-US" b="1" u="sng" kern="100" dirty="0">
                <a:effectLst/>
                <a:ea typeface="Calibri" panose="020F0502020204030204" pitchFamily="34" charset="0"/>
                <a:cs typeface="Times New Roman" panose="02020603050405020304" pitchFamily="18" charset="0"/>
              </a:rPr>
              <a:t>neither deception nor consequent damages suffered by consumers need be shown</a:t>
            </a:r>
            <a:r>
              <a:rPr lang="en-US" kern="100" dirty="0">
                <a:effectLst/>
                <a:ea typeface="Calibri" panose="020F0502020204030204" pitchFamily="34" charset="0"/>
                <a:cs typeface="Times New Roman" panose="02020603050405020304" pitchFamily="18" charset="0"/>
              </a:rPr>
              <a:t> in a trademark infringement action.</a:t>
            </a:r>
            <a:r>
              <a:rPr lang="en-US" i="1" kern="100" dirty="0">
                <a:effectLst/>
                <a:ea typeface="Calibri" panose="020F0502020204030204" pitchFamily="34" charset="0"/>
                <a:cs typeface="Times New Roman" panose="02020603050405020304" pitchFamily="18" charset="0"/>
              </a:rPr>
              <a:t> </a:t>
            </a:r>
            <a:r>
              <a:rPr lang="en-US" kern="100" dirty="0">
                <a:effectLst/>
                <a:ea typeface="Calibri" panose="020F0502020204030204" pitchFamily="34" charset="0"/>
                <a:cs typeface="Times New Roman" panose="02020603050405020304" pitchFamily="18" charset="0"/>
              </a:rPr>
              <a:t>… Moreover, insofar as premised upon </a:t>
            </a:r>
            <a:r>
              <a:rPr lang="en-US" b="1" kern="100" dirty="0">
                <a:effectLst/>
                <a:ea typeface="Calibri" panose="020F0502020204030204" pitchFamily="34" charset="0"/>
                <a:cs typeface="Times New Roman" panose="02020603050405020304" pitchFamily="18" charset="0"/>
              </a:rPr>
              <a:t>protection of the consumer from fraudulent misrepresentation</a:t>
            </a:r>
            <a:r>
              <a:rPr lang="en-US" kern="100" dirty="0">
                <a:effectLst/>
                <a:ea typeface="Calibri" panose="020F0502020204030204" pitchFamily="34" charset="0"/>
                <a:cs typeface="Times New Roman" panose="02020603050405020304" pitchFamily="18" charset="0"/>
              </a:rPr>
              <a:t>, such actions present the rather </a:t>
            </a:r>
            <a:r>
              <a:rPr lang="en-US" b="1" u="sng" kern="100" dirty="0">
                <a:effectLst/>
                <a:ea typeface="Calibri" panose="020F0502020204030204" pitchFamily="34" charset="0"/>
                <a:cs typeface="Times New Roman" panose="02020603050405020304" pitchFamily="18" charset="0"/>
              </a:rPr>
              <a:t>anomalous situation</a:t>
            </a:r>
            <a:r>
              <a:rPr lang="en-US" kern="100" dirty="0">
                <a:effectLst/>
                <a:ea typeface="Calibri" panose="020F0502020204030204" pitchFamily="34" charset="0"/>
                <a:cs typeface="Times New Roman" panose="02020603050405020304" pitchFamily="18" charset="0"/>
              </a:rPr>
              <a:t> of one private person or corporation recovering from another for the latter’s wrongdoing </a:t>
            </a:r>
            <a:r>
              <a:rPr lang="en-US" b="1" u="sng" kern="100" dirty="0">
                <a:effectLst/>
                <a:ea typeface="Calibri" panose="020F0502020204030204" pitchFamily="34" charset="0"/>
                <a:cs typeface="Times New Roman" panose="02020603050405020304" pitchFamily="18" charset="0"/>
              </a:rPr>
              <a:t>against a third</a:t>
            </a:r>
            <a:r>
              <a:rPr lang="en-US" kern="100" dirty="0">
                <a:effectLst/>
                <a:ea typeface="Calibri" panose="020F0502020204030204" pitchFamily="34" charset="0"/>
                <a:cs typeface="Times New Roman" panose="02020603050405020304" pitchFamily="18" charset="0"/>
              </a:rPr>
              <a:t>. Thus, in practice trademarks are as much a protection of its holder’s goodwill as a protection of consumers from deception</a:t>
            </a:r>
            <a:r>
              <a:rPr lang="en-US" dirty="0"/>
              <a:t>.” Dale A. Nance, “Foreword: Owning Ideas,” Harv. J. L. &amp; Pub. </a:t>
            </a:r>
            <a:r>
              <a:rPr lang="en-US" dirty="0" err="1"/>
              <a:t>Pol’y</a:t>
            </a:r>
            <a:r>
              <a:rPr lang="en-US" dirty="0"/>
              <a:t> 13, no. 3 (Summer 1990) 757–74, p. 758 n.7.</a:t>
            </a:r>
          </a:p>
        </p:txBody>
      </p:sp>
    </p:spTree>
    <p:extLst>
      <p:ext uri="{BB962C8B-B14F-4D97-AF65-F5344CB8AC3E}">
        <p14:creationId xmlns:p14="http://schemas.microsoft.com/office/powerpoint/2010/main" val="2587380010"/>
      </p:ext>
    </p:extLst>
  </p:cSld>
  <p:clrMapOvr>
    <a:masterClrMapping/>
  </p:clrMapOvr>
  <p:transition>
    <p:pull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p:txBody>
          <a:bodyPr/>
          <a:lstStyle/>
          <a:p>
            <a:r>
              <a:rPr lang="en-US" cap="small" dirty="0">
                <a:latin typeface="Calibri" charset="0"/>
                <a:ea typeface="Calibri" charset="0"/>
                <a:cs typeface="Calibri" charset="0"/>
              </a:rPr>
              <a:t>Trademark (cont.)</a:t>
            </a:r>
            <a:endParaRPr lang="en-US" dirty="0"/>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p:txBody>
          <a:bodyPr/>
          <a:lstStyle/>
          <a:p>
            <a:r>
              <a:rPr lang="en-US" dirty="0"/>
              <a:t>Problems</a:t>
            </a:r>
          </a:p>
          <a:p>
            <a:pPr lvl="1"/>
            <a:r>
              <a:rPr lang="en-US" dirty="0"/>
              <a:t>Also have antidilution rights now which does not even require a showing of likelihood of consumer confusion</a:t>
            </a:r>
          </a:p>
          <a:p>
            <a:pPr lvl="2"/>
            <a:r>
              <a:rPr lang="en-US" dirty="0"/>
              <a:t>protects famous trademarks from uses that dilute their distinctiveness, even in the absence of any likelihood of confusion or competition</a:t>
            </a:r>
          </a:p>
          <a:p>
            <a:pPr lvl="1"/>
            <a:endParaRPr lang="en-US" dirty="0"/>
          </a:p>
          <a:p>
            <a:endParaRPr lang="en-US" dirty="0"/>
          </a:p>
          <a:p>
            <a:endParaRPr lang="en-US" dirty="0"/>
          </a:p>
          <a:p>
            <a:endParaRPr lang="en-US" dirty="0"/>
          </a:p>
        </p:txBody>
      </p:sp>
    </p:spTree>
    <p:extLst>
      <p:ext uri="{BB962C8B-B14F-4D97-AF65-F5344CB8AC3E}">
        <p14:creationId xmlns:p14="http://schemas.microsoft.com/office/powerpoint/2010/main" val="2950794986"/>
      </p:ext>
    </p:extLst>
  </p:cSld>
  <p:clrMapOvr>
    <a:masterClrMapping/>
  </p:clrMapOvr>
  <p:transition>
    <p:pull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p:txBody>
          <a:bodyPr/>
          <a:lstStyle/>
          <a:p>
            <a:r>
              <a:rPr lang="en-US" cap="small" dirty="0">
                <a:latin typeface="Calibri" charset="0"/>
                <a:ea typeface="Calibri" charset="0"/>
                <a:cs typeface="Calibri" charset="0"/>
              </a:rPr>
              <a:t>Trade Secrets</a:t>
            </a:r>
            <a:endParaRPr lang="en-US" dirty="0"/>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p:txBody>
          <a:bodyPr/>
          <a:lstStyle/>
          <a:p>
            <a:r>
              <a:rPr lang="en-US" dirty="0"/>
              <a:t>The Fourth main type of IP</a:t>
            </a:r>
          </a:p>
          <a:p>
            <a:r>
              <a:rPr lang="en-US" dirty="0"/>
              <a:t>Also mostly state-based law</a:t>
            </a:r>
          </a:p>
          <a:p>
            <a:pPr lvl="1"/>
            <a:r>
              <a:rPr lang="en-US" dirty="0"/>
              <a:t>Common law</a:t>
            </a:r>
          </a:p>
          <a:p>
            <a:r>
              <a:rPr lang="en-US" dirty="0"/>
              <a:t>Definition (UTSA)</a:t>
            </a:r>
          </a:p>
          <a:p>
            <a:pPr lvl="1"/>
            <a:r>
              <a:rPr lang="en-US" dirty="0"/>
              <a:t>(3) the term "trade secret" means all forms and types of financial, business, scientific, technical, economic, or engineering </a:t>
            </a:r>
            <a:r>
              <a:rPr lang="en-US" b="1" u="sng" dirty="0"/>
              <a:t>information</a:t>
            </a:r>
            <a:r>
              <a:rPr lang="en-US" dirty="0"/>
              <a:t>, including patterns, plans, compilations, program devices, formulas, designs, prototypes, methods, techniques, processes, procedures, programs, or codes, whether tangible or intangible, and whether or how stored, compiled, or memorialized physically, electronically, graphically, photographically, or in writing if—</a:t>
            </a:r>
          </a:p>
          <a:p>
            <a:pPr lvl="2"/>
            <a:r>
              <a:rPr lang="en-US" dirty="0"/>
              <a:t>(A) the owner thereof has taken </a:t>
            </a:r>
            <a:r>
              <a:rPr lang="en-US" b="1" dirty="0"/>
              <a:t>reasonable measures</a:t>
            </a:r>
            <a:r>
              <a:rPr lang="en-US" dirty="0"/>
              <a:t> to keep such information </a:t>
            </a:r>
            <a:r>
              <a:rPr lang="en-US" b="1" u="sng" dirty="0"/>
              <a:t>secret</a:t>
            </a:r>
            <a:r>
              <a:rPr lang="en-US" dirty="0"/>
              <a:t>; and(B) the information </a:t>
            </a:r>
            <a:r>
              <a:rPr lang="en-US" b="1" u="sng" dirty="0"/>
              <a:t>derives independent economic value</a:t>
            </a:r>
            <a:r>
              <a:rPr lang="en-US" dirty="0"/>
              <a:t>, actual or potential, from </a:t>
            </a:r>
            <a:r>
              <a:rPr lang="en-US" b="1" dirty="0"/>
              <a:t>not being generally known</a:t>
            </a:r>
            <a:r>
              <a:rPr lang="en-US" dirty="0"/>
              <a:t> to, and not being readily ascertainable through proper means by, the public</a:t>
            </a:r>
          </a:p>
          <a:p>
            <a:pPr lvl="1"/>
            <a:endParaRPr lang="en-US" dirty="0"/>
          </a:p>
          <a:p>
            <a:pPr lvl="1"/>
            <a:endParaRPr lang="en-US" dirty="0"/>
          </a:p>
          <a:p>
            <a:pPr lvl="1"/>
            <a:endParaRPr lang="en-US" dirty="0"/>
          </a:p>
          <a:p>
            <a:pPr lvl="1"/>
            <a:r>
              <a:rPr lang="en-US" dirty="0"/>
              <a:t>U.S. Const., Art. I, Sec. 8, Cl. 8.</a:t>
            </a:r>
          </a:p>
          <a:p>
            <a:pPr lvl="2"/>
            <a:r>
              <a:rPr lang="en-US" dirty="0"/>
              <a:t>Grants Congress power: “To promote the progress of science and useful arts, by securing for limited times to authors and inventors the exclusive right to their respective writings and discoveries.”</a:t>
            </a:r>
          </a:p>
          <a:p>
            <a:pPr lvl="1"/>
            <a:r>
              <a:rPr lang="en-US" dirty="0">
                <a:hlinkClick r:id="rId2"/>
              </a:rPr>
              <a:t>Copyright Act of 1790</a:t>
            </a:r>
            <a:r>
              <a:rPr lang="en-US" dirty="0"/>
              <a:t>; now </a:t>
            </a:r>
            <a:r>
              <a:rPr lang="en-US" dirty="0">
                <a:hlinkClick r:id="rId3"/>
              </a:rPr>
              <a:t>Title 17, US Code</a:t>
            </a:r>
            <a:endParaRPr lang="en-US" dirty="0"/>
          </a:p>
          <a:p>
            <a:pPr lvl="1"/>
            <a:r>
              <a:rPr lang="en-US" dirty="0">
                <a:hlinkClick r:id="rId4"/>
              </a:rPr>
              <a:t>Copyright Office</a:t>
            </a:r>
            <a:r>
              <a:rPr lang="en-US" dirty="0"/>
              <a:t> </a:t>
            </a:r>
          </a:p>
          <a:p>
            <a:pPr lvl="2"/>
            <a:r>
              <a:rPr lang="en-US" dirty="0"/>
              <a:t>Part of Library of Congress</a:t>
            </a:r>
          </a:p>
          <a:p>
            <a:pPr lvl="2"/>
            <a:r>
              <a:rPr lang="en-US" dirty="0"/>
              <a:t>Odd to be part of a legislative body; US Patent &amp; Trademark Office part of Dept. of Commerce</a:t>
            </a:r>
          </a:p>
        </p:txBody>
      </p:sp>
    </p:spTree>
    <p:extLst>
      <p:ext uri="{BB962C8B-B14F-4D97-AF65-F5344CB8AC3E}">
        <p14:creationId xmlns:p14="http://schemas.microsoft.com/office/powerpoint/2010/main" val="4244696443"/>
      </p:ext>
    </p:extLst>
  </p:cSld>
  <p:clrMapOvr>
    <a:masterClrMapping/>
  </p:clrMapOvr>
  <p:transition>
    <p:pull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p:txBody>
          <a:bodyPr/>
          <a:lstStyle/>
          <a:p>
            <a:r>
              <a:rPr lang="en-US" cap="small" dirty="0">
                <a:latin typeface="Calibri" charset="0"/>
                <a:ea typeface="Calibri" charset="0"/>
                <a:cs typeface="Calibri" charset="0"/>
              </a:rPr>
              <a:t>Trade Secrets (cont.)</a:t>
            </a:r>
            <a:endParaRPr lang="en-US" dirty="0"/>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p:txBody>
          <a:bodyPr/>
          <a:lstStyle/>
          <a:p>
            <a:pPr lvl="1"/>
            <a:r>
              <a:rPr lang="en-US" dirty="0"/>
              <a:t>Federal aspects: </a:t>
            </a:r>
            <a:r>
              <a:rPr lang="en-US" dirty="0">
                <a:hlinkClick r:id="rId2"/>
              </a:rPr>
              <a:t>Economic Espionage Act of 1996</a:t>
            </a:r>
            <a:endParaRPr lang="en-US" dirty="0"/>
          </a:p>
          <a:p>
            <a:pPr lvl="2"/>
            <a:r>
              <a:rPr lang="en-US" dirty="0"/>
              <a:t>makes the theft or misappropriation of a trade secret a federal crime</a:t>
            </a:r>
          </a:p>
          <a:p>
            <a:pPr lvl="2"/>
            <a:r>
              <a:rPr lang="en-US" dirty="0"/>
              <a:t>Unlike the Espionage Act of 1917, the offense involves </a:t>
            </a:r>
            <a:r>
              <a:rPr lang="en-US" b="1" dirty="0"/>
              <a:t>commercial information</a:t>
            </a:r>
            <a:r>
              <a:rPr lang="en-US" dirty="0"/>
              <a:t>, not classified or national defense information</a:t>
            </a:r>
          </a:p>
          <a:p>
            <a:r>
              <a:rPr lang="en-US" dirty="0"/>
              <a:t>Problems</a:t>
            </a:r>
          </a:p>
          <a:p>
            <a:pPr lvl="1"/>
            <a:r>
              <a:rPr lang="en-US" dirty="0"/>
              <a:t>You don’t need a law to keep information secret</a:t>
            </a:r>
          </a:p>
          <a:p>
            <a:pPr lvl="1"/>
            <a:r>
              <a:rPr lang="en-US" dirty="0"/>
              <a:t>“</a:t>
            </a:r>
            <a:r>
              <a:rPr lang="en-US" dirty="0">
                <a:hlinkClick r:id="rId3"/>
              </a:rPr>
              <a:t>The Patent, Copyright, Trademark, and Trade Secret Horror Files</a:t>
            </a:r>
            <a:r>
              <a:rPr lang="en-US" dirty="0"/>
              <a:t>”</a:t>
            </a:r>
          </a:p>
          <a:p>
            <a:pPr lvl="1"/>
            <a:r>
              <a:rPr lang="en-US" dirty="0"/>
              <a:t>TS law permits use of state force against third parties NOT in “privity” of contract</a:t>
            </a:r>
          </a:p>
          <a:p>
            <a:pPr lvl="2"/>
            <a:r>
              <a:rPr lang="en-US" dirty="0">
                <a:hlinkClick r:id="rId4"/>
              </a:rPr>
              <a:t>Silicon Valley cops raid Gizmodo editor’s home, take four computers</a:t>
            </a:r>
            <a:endParaRPr lang="en-US" dirty="0"/>
          </a:p>
          <a:p>
            <a:pPr lvl="3"/>
            <a:r>
              <a:rPr lang="en-US" dirty="0"/>
              <a:t>Police "entered [Gizmodo editor] Jason Chen's home without him present, seizing four computers and two servers," according to a report on Gizmodo, which published the search warrant and Chen's account of the raid.</a:t>
            </a:r>
            <a:endParaRPr lang="en-US" dirty="0">
              <a:hlinkClick r:id="rId5"/>
            </a:endParaRPr>
          </a:p>
          <a:p>
            <a:pPr lvl="2"/>
            <a:r>
              <a:rPr lang="en-US" dirty="0">
                <a:hlinkClick r:id="rId5"/>
              </a:rPr>
              <a:t>IP Means you MUST Buy that iPhone</a:t>
            </a:r>
            <a:endParaRPr lang="en-US" dirty="0"/>
          </a:p>
          <a:p>
            <a:endParaRPr lang="en-US" dirty="0"/>
          </a:p>
        </p:txBody>
      </p:sp>
    </p:spTree>
    <p:extLst>
      <p:ext uri="{BB962C8B-B14F-4D97-AF65-F5344CB8AC3E}">
        <p14:creationId xmlns:p14="http://schemas.microsoft.com/office/powerpoint/2010/main" val="2695271377"/>
      </p:ext>
    </p:extLst>
  </p:cSld>
  <p:clrMapOvr>
    <a:masterClrMapping/>
  </p:clrMapOvr>
  <p:transition>
    <p:pull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970A2-33B8-160C-C56B-868ACB8EA048}"/>
              </a:ext>
            </a:extLst>
          </p:cNvPr>
          <p:cNvSpPr>
            <a:spLocks noGrp="1"/>
          </p:cNvSpPr>
          <p:nvPr>
            <p:ph type="title"/>
          </p:nvPr>
        </p:nvSpPr>
        <p:spPr/>
        <p:txBody>
          <a:bodyPr/>
          <a:lstStyle/>
          <a:p>
            <a:r>
              <a:rPr lang="en-US" dirty="0"/>
              <a:t>Other Types of IP</a:t>
            </a:r>
          </a:p>
        </p:txBody>
      </p:sp>
      <p:sp>
        <p:nvSpPr>
          <p:cNvPr id="3" name="Content Placeholder 2">
            <a:extLst>
              <a:ext uri="{FF2B5EF4-FFF2-40B4-BE49-F238E27FC236}">
                <a16:creationId xmlns:a16="http://schemas.microsoft.com/office/drawing/2014/main" id="{605399AD-6AE0-A9DC-9ACA-5DBD5C3F04A4}"/>
              </a:ext>
            </a:extLst>
          </p:cNvPr>
          <p:cNvSpPr>
            <a:spLocks noGrp="1"/>
          </p:cNvSpPr>
          <p:nvPr>
            <p:ph idx="1"/>
          </p:nvPr>
        </p:nvSpPr>
        <p:spPr/>
        <p:txBody>
          <a:bodyPr/>
          <a:lstStyle/>
          <a:p>
            <a:r>
              <a:rPr lang="en-US" dirty="0">
                <a:hlinkClick r:id="rId2"/>
              </a:rPr>
              <a:t>Boat hull designs</a:t>
            </a:r>
            <a:endParaRPr lang="en-US" dirty="0"/>
          </a:p>
          <a:p>
            <a:r>
              <a:rPr lang="en-US" dirty="0">
                <a:hlinkClick r:id="rId3"/>
              </a:rPr>
              <a:t>Semiconductor maskwork</a:t>
            </a:r>
            <a:endParaRPr lang="en-US" dirty="0"/>
          </a:p>
          <a:p>
            <a:r>
              <a:rPr lang="en-US" dirty="0"/>
              <a:t>Database rights</a:t>
            </a:r>
          </a:p>
          <a:p>
            <a:r>
              <a:rPr lang="en-US" dirty="0"/>
              <a:t>Moral rights</a:t>
            </a:r>
          </a:p>
          <a:p>
            <a:r>
              <a:rPr lang="en-US" dirty="0"/>
              <a:t>Special protections e.g. NSA seal, images of certain religious figures</a:t>
            </a:r>
          </a:p>
          <a:p>
            <a:r>
              <a:rPr lang="en-US" dirty="0"/>
              <a:t>Proposed</a:t>
            </a:r>
          </a:p>
          <a:p>
            <a:pPr lvl="1"/>
            <a:r>
              <a:rPr lang="en-US" dirty="0"/>
              <a:t>newspaper headlines,</a:t>
            </a:r>
          </a:p>
          <a:p>
            <a:pPr lvl="1"/>
            <a:r>
              <a:rPr lang="en-US" dirty="0"/>
              <a:t>Linking</a:t>
            </a:r>
          </a:p>
          <a:p>
            <a:pPr lvl="1"/>
            <a:r>
              <a:rPr lang="en-US" dirty="0"/>
              <a:t>fashion designs</a:t>
            </a:r>
          </a:p>
          <a:p>
            <a:endParaRPr lang="en-US" dirty="0"/>
          </a:p>
        </p:txBody>
      </p:sp>
    </p:spTree>
    <p:extLst>
      <p:ext uri="{BB962C8B-B14F-4D97-AF65-F5344CB8AC3E}">
        <p14:creationId xmlns:p14="http://schemas.microsoft.com/office/powerpoint/2010/main" val="2448237075"/>
      </p:ext>
    </p:extLst>
  </p:cSld>
  <p:clrMapOvr>
    <a:masterClrMapping/>
  </p:clrMapOvr>
  <p:transition>
    <p:pull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E2BE8-6B90-4583-1D5F-8FB3CC230FB1}"/>
              </a:ext>
            </a:extLst>
          </p:cNvPr>
          <p:cNvSpPr>
            <a:spLocks noGrp="1"/>
          </p:cNvSpPr>
          <p:nvPr>
            <p:ph type="title"/>
          </p:nvPr>
        </p:nvSpPr>
        <p:spPr/>
        <p:txBody>
          <a:bodyPr/>
          <a:lstStyle/>
          <a:p>
            <a:r>
              <a:rPr lang="en-US" dirty="0"/>
              <a:t>Defamation as IP</a:t>
            </a:r>
          </a:p>
        </p:txBody>
      </p:sp>
      <p:sp>
        <p:nvSpPr>
          <p:cNvPr id="3" name="Content Placeholder 2">
            <a:extLst>
              <a:ext uri="{FF2B5EF4-FFF2-40B4-BE49-F238E27FC236}">
                <a16:creationId xmlns:a16="http://schemas.microsoft.com/office/drawing/2014/main" id="{330C372C-1EA0-0F7C-3772-333C97412681}"/>
              </a:ext>
            </a:extLst>
          </p:cNvPr>
          <p:cNvSpPr>
            <a:spLocks noGrp="1"/>
          </p:cNvSpPr>
          <p:nvPr>
            <p:ph idx="1"/>
          </p:nvPr>
        </p:nvSpPr>
        <p:spPr/>
        <p:txBody>
          <a:bodyPr/>
          <a:lstStyle/>
          <a:p>
            <a:r>
              <a:rPr lang="en-US" dirty="0"/>
              <a:t>Elements of Defamation</a:t>
            </a:r>
          </a:p>
          <a:p>
            <a:pPr lvl="1"/>
            <a:r>
              <a:rPr lang="en-US" dirty="0"/>
              <a:t>Communicated statement affecting someone’s reputation</a:t>
            </a:r>
          </a:p>
          <a:p>
            <a:pPr lvl="1"/>
            <a:r>
              <a:rPr lang="en-US" b="1" dirty="0"/>
              <a:t>Libel</a:t>
            </a:r>
            <a:r>
              <a:rPr lang="en-US" dirty="0"/>
              <a:t> – Permanent form (print)</a:t>
            </a:r>
          </a:p>
          <a:p>
            <a:pPr lvl="1"/>
            <a:r>
              <a:rPr lang="en-US" b="1" dirty="0"/>
              <a:t>Slander</a:t>
            </a:r>
            <a:r>
              <a:rPr lang="en-US" dirty="0"/>
              <a:t> – Transitory form (oral/spoken)</a:t>
            </a:r>
          </a:p>
          <a:p>
            <a:r>
              <a:rPr lang="en-US" dirty="0"/>
              <a:t>Not defamation if—</a:t>
            </a:r>
          </a:p>
          <a:p>
            <a:pPr lvl="1"/>
            <a:r>
              <a:rPr lang="en-US" dirty="0"/>
              <a:t>True</a:t>
            </a:r>
          </a:p>
          <a:p>
            <a:pPr lvl="1"/>
            <a:r>
              <a:rPr lang="en-US" dirty="0"/>
              <a:t>Privileged (parliament, court, reports)</a:t>
            </a:r>
          </a:p>
          <a:p>
            <a:pPr lvl="1"/>
            <a:r>
              <a:rPr lang="en-US" dirty="0"/>
              <a:t>Opinion or satire</a:t>
            </a:r>
          </a:p>
          <a:p>
            <a:r>
              <a:rPr lang="en-US" dirty="0"/>
              <a:t>Burden of proof different in different jurisdictions</a:t>
            </a:r>
          </a:p>
          <a:p>
            <a:pPr lvl="1"/>
            <a:r>
              <a:rPr lang="en-US" dirty="0"/>
              <a:t>Easier to win in UK</a:t>
            </a:r>
          </a:p>
          <a:p>
            <a:pPr lvl="1"/>
            <a:r>
              <a:rPr lang="en-US" dirty="0"/>
              <a:t>Harder in US (First Amendment/Freedom of Speech/</a:t>
            </a:r>
            <a:r>
              <a:rPr lang="en-US" i="1" dirty="0">
                <a:hlinkClick r:id="rId2"/>
              </a:rPr>
              <a:t>NY Times v. Sullivan</a:t>
            </a:r>
            <a:r>
              <a:rPr lang="en-US" dirty="0"/>
              <a:t>)</a:t>
            </a:r>
          </a:p>
        </p:txBody>
      </p:sp>
    </p:spTree>
    <p:extLst>
      <p:ext uri="{BB962C8B-B14F-4D97-AF65-F5344CB8AC3E}">
        <p14:creationId xmlns:p14="http://schemas.microsoft.com/office/powerpoint/2010/main" val="3797619541"/>
      </p:ext>
    </p:extLst>
  </p:cSld>
  <p:clrMapOvr>
    <a:masterClrMapping/>
  </p:clrMapOvr>
  <p:transition>
    <p:pull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E2BE8-6B90-4583-1D5F-8FB3CC230FB1}"/>
              </a:ext>
            </a:extLst>
          </p:cNvPr>
          <p:cNvSpPr>
            <a:spLocks noGrp="1"/>
          </p:cNvSpPr>
          <p:nvPr>
            <p:ph type="title"/>
          </p:nvPr>
        </p:nvSpPr>
        <p:spPr/>
        <p:txBody>
          <a:bodyPr/>
          <a:lstStyle/>
          <a:p>
            <a:r>
              <a:rPr lang="en-US" dirty="0"/>
              <a:t>Defamation as IP: Recent Cases</a:t>
            </a:r>
          </a:p>
        </p:txBody>
      </p:sp>
      <p:sp>
        <p:nvSpPr>
          <p:cNvPr id="3" name="Content Placeholder 2">
            <a:extLst>
              <a:ext uri="{FF2B5EF4-FFF2-40B4-BE49-F238E27FC236}">
                <a16:creationId xmlns:a16="http://schemas.microsoft.com/office/drawing/2014/main" id="{330C372C-1EA0-0F7C-3772-333C97412681}"/>
              </a:ext>
            </a:extLst>
          </p:cNvPr>
          <p:cNvSpPr>
            <a:spLocks noGrp="1"/>
          </p:cNvSpPr>
          <p:nvPr>
            <p:ph idx="1"/>
          </p:nvPr>
        </p:nvSpPr>
        <p:spPr/>
        <p:txBody>
          <a:bodyPr/>
          <a:lstStyle/>
          <a:p>
            <a:r>
              <a:rPr lang="en-US" dirty="0">
                <a:hlinkClick r:id="rId2"/>
              </a:rPr>
              <a:t>Alex Jones must pay Sandy Hook families nearly $1 billion for hoax claims, jury says</a:t>
            </a:r>
            <a:endParaRPr lang="en-US" dirty="0"/>
          </a:p>
          <a:p>
            <a:r>
              <a:rPr lang="en-US" dirty="0">
                <a:hlinkClick r:id="rId3"/>
              </a:rPr>
              <a:t>Fox News settles blockbuster defamation lawsuit with Dominion Voting Systems</a:t>
            </a:r>
            <a:r>
              <a:rPr lang="en-US" dirty="0"/>
              <a:t> (almost $1B)</a:t>
            </a:r>
          </a:p>
          <a:p>
            <a:r>
              <a:rPr lang="en-US" dirty="0">
                <a:hlinkClick r:id="rId4"/>
              </a:rPr>
              <a:t>Johnny Depp vs. Amber Heard</a:t>
            </a:r>
            <a:r>
              <a:rPr lang="en-US" dirty="0"/>
              <a:t>: Depp awarded $10M </a:t>
            </a:r>
          </a:p>
        </p:txBody>
      </p:sp>
    </p:spTree>
    <p:extLst>
      <p:ext uri="{BB962C8B-B14F-4D97-AF65-F5344CB8AC3E}">
        <p14:creationId xmlns:p14="http://schemas.microsoft.com/office/powerpoint/2010/main" val="3797191789"/>
      </p:ext>
    </p:extLst>
  </p:cSld>
  <p:clrMapOvr>
    <a:masterClrMapping/>
  </p:clrMapOvr>
  <p:transition>
    <p:pull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E2BE8-6B90-4583-1D5F-8FB3CC230FB1}"/>
              </a:ext>
            </a:extLst>
          </p:cNvPr>
          <p:cNvSpPr>
            <a:spLocks noGrp="1"/>
          </p:cNvSpPr>
          <p:nvPr>
            <p:ph type="title"/>
          </p:nvPr>
        </p:nvSpPr>
        <p:spPr/>
        <p:txBody>
          <a:bodyPr/>
          <a:lstStyle/>
          <a:p>
            <a:r>
              <a:rPr lang="en-US" dirty="0"/>
              <a:t>Defamation as IP (cont.)</a:t>
            </a:r>
          </a:p>
        </p:txBody>
      </p:sp>
      <p:sp>
        <p:nvSpPr>
          <p:cNvPr id="3" name="Content Placeholder 2">
            <a:extLst>
              <a:ext uri="{FF2B5EF4-FFF2-40B4-BE49-F238E27FC236}">
                <a16:creationId xmlns:a16="http://schemas.microsoft.com/office/drawing/2014/main" id="{330C372C-1EA0-0F7C-3772-333C97412681}"/>
              </a:ext>
            </a:extLst>
          </p:cNvPr>
          <p:cNvSpPr>
            <a:spLocks noGrp="1"/>
          </p:cNvSpPr>
          <p:nvPr>
            <p:ph idx="1"/>
          </p:nvPr>
        </p:nvSpPr>
        <p:spPr/>
        <p:txBody>
          <a:bodyPr/>
          <a:lstStyle/>
          <a:p>
            <a:r>
              <a:rPr lang="en-US" dirty="0"/>
              <a:t>Note parallels with trademark (a type of IP)</a:t>
            </a:r>
          </a:p>
          <a:p>
            <a:r>
              <a:rPr lang="en-US" dirty="0"/>
              <a:t>Trademark protects </a:t>
            </a:r>
            <a:r>
              <a:rPr lang="en-US" b="1" dirty="0"/>
              <a:t>reputation rights</a:t>
            </a:r>
            <a:r>
              <a:rPr lang="en-US" dirty="0"/>
              <a:t>, just like defamation law does</a:t>
            </a:r>
          </a:p>
          <a:p>
            <a:pPr lvl="1"/>
            <a:r>
              <a:rPr lang="en-US" kern="100" dirty="0">
                <a:effectLst/>
                <a:ea typeface="Calibri" panose="020F0502020204030204" pitchFamily="34" charset="0"/>
                <a:cs typeface="Times New Roman" panose="02020603050405020304" pitchFamily="18" charset="0"/>
              </a:rPr>
              <a:t>“[trademark] rights are closely but </a:t>
            </a:r>
            <a:r>
              <a:rPr lang="en-US" b="1" u="sng" kern="100" dirty="0">
                <a:effectLst/>
                <a:ea typeface="Calibri" panose="020F0502020204030204" pitchFamily="34" charset="0"/>
                <a:cs typeface="Times New Roman" panose="02020603050405020304" pitchFamily="18" charset="0"/>
              </a:rPr>
              <a:t>ambiguously</a:t>
            </a:r>
            <a:r>
              <a:rPr lang="en-US" kern="100" dirty="0">
                <a:effectLst/>
                <a:ea typeface="Calibri" panose="020F0502020204030204" pitchFamily="34" charset="0"/>
                <a:cs typeface="Times New Roman" panose="02020603050405020304" pitchFamily="18" charset="0"/>
              </a:rPr>
              <a:t> related to the idea of preventing </a:t>
            </a:r>
            <a:r>
              <a:rPr lang="en-US" b="1" kern="100" dirty="0">
                <a:effectLst/>
                <a:ea typeface="Calibri" panose="020F0502020204030204" pitchFamily="34" charset="0"/>
                <a:cs typeface="Times New Roman" panose="02020603050405020304" pitchFamily="18" charset="0"/>
              </a:rPr>
              <a:t>deception of the consumer</a:t>
            </a:r>
            <a:r>
              <a:rPr lang="en-US" kern="100" dirty="0">
                <a:effectLst/>
                <a:ea typeface="Calibri" panose="020F0502020204030204" pitchFamily="34" charset="0"/>
                <a:cs typeface="Times New Roman" panose="02020603050405020304" pitchFamily="18" charset="0"/>
              </a:rPr>
              <a:t>. The </a:t>
            </a:r>
            <a:r>
              <a:rPr lang="en-US" b="1" kern="100" dirty="0">
                <a:effectLst/>
                <a:ea typeface="Calibri" panose="020F0502020204030204" pitchFamily="34" charset="0"/>
                <a:cs typeface="Times New Roman" panose="02020603050405020304" pitchFamily="18" charset="0"/>
              </a:rPr>
              <a:t>ambiguity</a:t>
            </a:r>
            <a:r>
              <a:rPr lang="en-US" kern="100" dirty="0">
                <a:effectLst/>
                <a:ea typeface="Calibri" panose="020F0502020204030204" pitchFamily="34" charset="0"/>
                <a:cs typeface="Times New Roman" panose="02020603050405020304" pitchFamily="18" charset="0"/>
              </a:rPr>
              <a:t> arises from the fact that </a:t>
            </a:r>
            <a:r>
              <a:rPr lang="en-US" b="1" u="sng" kern="100" dirty="0">
                <a:effectLst/>
                <a:ea typeface="Calibri" panose="020F0502020204030204" pitchFamily="34" charset="0"/>
                <a:cs typeface="Times New Roman" panose="02020603050405020304" pitchFamily="18" charset="0"/>
              </a:rPr>
              <a:t>neither deception nor consequent damages suffered by consumers need be shown</a:t>
            </a:r>
            <a:r>
              <a:rPr lang="en-US" kern="100" dirty="0">
                <a:effectLst/>
                <a:ea typeface="Calibri" panose="020F0502020204030204" pitchFamily="34" charset="0"/>
                <a:cs typeface="Times New Roman" panose="02020603050405020304" pitchFamily="18" charset="0"/>
              </a:rPr>
              <a:t> in a trademark infringement action.</a:t>
            </a:r>
            <a:r>
              <a:rPr lang="en-US" i="1" kern="100" dirty="0">
                <a:effectLst/>
                <a:ea typeface="Calibri" panose="020F0502020204030204" pitchFamily="34" charset="0"/>
                <a:cs typeface="Times New Roman" panose="02020603050405020304" pitchFamily="18" charset="0"/>
              </a:rPr>
              <a:t> </a:t>
            </a:r>
            <a:r>
              <a:rPr lang="en-US" kern="100" dirty="0">
                <a:effectLst/>
                <a:ea typeface="Calibri" panose="020F0502020204030204" pitchFamily="34" charset="0"/>
                <a:cs typeface="Times New Roman" panose="02020603050405020304" pitchFamily="18" charset="0"/>
              </a:rPr>
              <a:t>… Moreover, insofar as premised upon </a:t>
            </a:r>
            <a:r>
              <a:rPr lang="en-US" b="1" kern="100" dirty="0">
                <a:effectLst/>
                <a:ea typeface="Calibri" panose="020F0502020204030204" pitchFamily="34" charset="0"/>
                <a:cs typeface="Times New Roman" panose="02020603050405020304" pitchFamily="18" charset="0"/>
              </a:rPr>
              <a:t>protection of the consumer from fraudulent misrepresentation</a:t>
            </a:r>
            <a:r>
              <a:rPr lang="en-US" kern="100" dirty="0">
                <a:effectLst/>
                <a:ea typeface="Calibri" panose="020F0502020204030204" pitchFamily="34" charset="0"/>
                <a:cs typeface="Times New Roman" panose="02020603050405020304" pitchFamily="18" charset="0"/>
              </a:rPr>
              <a:t>, such actions present the rather </a:t>
            </a:r>
            <a:r>
              <a:rPr lang="en-US" b="1" u="sng" kern="100" dirty="0">
                <a:effectLst/>
                <a:ea typeface="Calibri" panose="020F0502020204030204" pitchFamily="34" charset="0"/>
                <a:cs typeface="Times New Roman" panose="02020603050405020304" pitchFamily="18" charset="0"/>
              </a:rPr>
              <a:t>anomalous situation</a:t>
            </a:r>
            <a:r>
              <a:rPr lang="en-US" kern="100" dirty="0">
                <a:effectLst/>
                <a:ea typeface="Calibri" panose="020F0502020204030204" pitchFamily="34" charset="0"/>
                <a:cs typeface="Times New Roman" panose="02020603050405020304" pitchFamily="18" charset="0"/>
              </a:rPr>
              <a:t> of one private person or corporation recovering from another for the latter’s wrongdoing </a:t>
            </a:r>
            <a:r>
              <a:rPr lang="en-US" b="1" u="sng" kern="100" dirty="0">
                <a:effectLst/>
                <a:ea typeface="Calibri" panose="020F0502020204030204" pitchFamily="34" charset="0"/>
                <a:cs typeface="Times New Roman" panose="02020603050405020304" pitchFamily="18" charset="0"/>
              </a:rPr>
              <a:t>against a third</a:t>
            </a:r>
            <a:r>
              <a:rPr lang="en-US" kern="100" dirty="0">
                <a:effectLst/>
                <a:ea typeface="Calibri" panose="020F0502020204030204" pitchFamily="34" charset="0"/>
                <a:cs typeface="Times New Roman" panose="02020603050405020304" pitchFamily="18" charset="0"/>
              </a:rPr>
              <a:t>. Thus, </a:t>
            </a:r>
            <a:r>
              <a:rPr lang="en-US" b="1" u="sng" kern="100" dirty="0">
                <a:effectLst/>
                <a:ea typeface="Calibri" panose="020F0502020204030204" pitchFamily="34" charset="0"/>
                <a:cs typeface="Times New Roman" panose="02020603050405020304" pitchFamily="18" charset="0"/>
              </a:rPr>
              <a:t>in practice trademarks are as much a protection of its holder’s </a:t>
            </a:r>
            <a:r>
              <a:rPr lang="en-US" b="1" i="1" u="sng" kern="100" dirty="0">
                <a:effectLst/>
                <a:ea typeface="Calibri" panose="020F0502020204030204" pitchFamily="34" charset="0"/>
                <a:cs typeface="Times New Roman" panose="02020603050405020304" pitchFamily="18" charset="0"/>
              </a:rPr>
              <a:t>goodwill</a:t>
            </a:r>
            <a:r>
              <a:rPr lang="en-US" kern="100" dirty="0">
                <a:effectLst/>
                <a:ea typeface="Calibri" panose="020F0502020204030204" pitchFamily="34" charset="0"/>
                <a:cs typeface="Times New Roman" panose="02020603050405020304" pitchFamily="18" charset="0"/>
              </a:rPr>
              <a:t> as a protection of consumers from deception.</a:t>
            </a:r>
            <a:r>
              <a:rPr lang="en-US" i="1" kern="100" dirty="0">
                <a:effectLst/>
                <a:ea typeface="Calibri" panose="020F0502020204030204" pitchFamily="34" charset="0"/>
                <a:cs typeface="Times New Roman" panose="02020603050405020304" pitchFamily="18" charset="0"/>
              </a:rPr>
              <a:t>” </a:t>
            </a:r>
          </a:p>
          <a:p>
            <a:pPr lvl="2"/>
            <a:r>
              <a:rPr lang="en-US" kern="100" dirty="0">
                <a:effectLst/>
                <a:ea typeface="Calibri" panose="020F0502020204030204" pitchFamily="34" charset="0"/>
                <a:cs typeface="Times New Roman" panose="02020603050405020304" pitchFamily="18" charset="0"/>
              </a:rPr>
              <a:t>Dale A. Nance, “Foreword: Owning Ideas,” </a:t>
            </a:r>
            <a:r>
              <a:rPr lang="en-US" i="1" kern="100" dirty="0">
                <a:effectLst/>
                <a:ea typeface="Calibri" panose="020F0502020204030204" pitchFamily="34" charset="0"/>
                <a:cs typeface="Times New Roman" panose="02020603050405020304" pitchFamily="18" charset="0"/>
              </a:rPr>
              <a:t>Harv. J. L. &amp; Pub. </a:t>
            </a:r>
            <a:r>
              <a:rPr lang="en-US" i="1" kern="100" dirty="0" err="1">
                <a:effectLst/>
                <a:ea typeface="Calibri" panose="020F0502020204030204" pitchFamily="34" charset="0"/>
                <a:cs typeface="Times New Roman" panose="02020603050405020304" pitchFamily="18" charset="0"/>
              </a:rPr>
              <a:t>Pol’y</a:t>
            </a:r>
            <a:r>
              <a:rPr lang="en-US" kern="100" dirty="0">
                <a:effectLst/>
                <a:ea typeface="Calibri" panose="020F0502020204030204" pitchFamily="34" charset="0"/>
                <a:cs typeface="Times New Roman" panose="02020603050405020304" pitchFamily="18" charset="0"/>
              </a:rPr>
              <a:t> 13, no. 3 (Summer 1990) 757–74, p. 758 n.7.</a:t>
            </a:r>
          </a:p>
          <a:p>
            <a:endParaRPr lang="en-US" dirty="0"/>
          </a:p>
        </p:txBody>
      </p:sp>
    </p:spTree>
    <p:extLst>
      <p:ext uri="{BB962C8B-B14F-4D97-AF65-F5344CB8AC3E}">
        <p14:creationId xmlns:p14="http://schemas.microsoft.com/office/powerpoint/2010/main" val="579963796"/>
      </p:ext>
    </p:extLst>
  </p:cSld>
  <p:clrMapOvr>
    <a:masterClrMapping/>
  </p:clrMapOvr>
  <p:transition>
    <p:pull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A0D78-1499-A2AC-6C78-8CFBBEB662B8}"/>
              </a:ext>
            </a:extLst>
          </p:cNvPr>
          <p:cNvSpPr>
            <a:spLocks noGrp="1"/>
          </p:cNvSpPr>
          <p:nvPr>
            <p:ph type="title"/>
          </p:nvPr>
        </p:nvSpPr>
        <p:spPr/>
        <p:txBody>
          <a:bodyPr/>
          <a:lstStyle/>
          <a:p>
            <a:r>
              <a:rPr lang="en-US" dirty="0"/>
              <a:t>Cleanup; Territorial Aspects of IP; Copyright Registration</a:t>
            </a:r>
          </a:p>
        </p:txBody>
      </p:sp>
      <p:sp>
        <p:nvSpPr>
          <p:cNvPr id="3" name="Content Placeholder 2">
            <a:extLst>
              <a:ext uri="{FF2B5EF4-FFF2-40B4-BE49-F238E27FC236}">
                <a16:creationId xmlns:a16="http://schemas.microsoft.com/office/drawing/2014/main" id="{50EC8771-750C-0EEB-381D-F9226B6837CA}"/>
              </a:ext>
            </a:extLst>
          </p:cNvPr>
          <p:cNvSpPr>
            <a:spLocks noGrp="1"/>
          </p:cNvSpPr>
          <p:nvPr>
            <p:ph idx="1"/>
          </p:nvPr>
        </p:nvSpPr>
        <p:spPr/>
        <p:txBody>
          <a:bodyPr/>
          <a:lstStyle/>
          <a:p>
            <a:r>
              <a:rPr lang="en-US" dirty="0"/>
              <a:t>China and IP “theft”</a:t>
            </a:r>
          </a:p>
          <a:p>
            <a:r>
              <a:rPr lang="en-US" b="0" i="0" u="none" strike="noStrike" dirty="0">
                <a:solidFill>
                  <a:srgbClr val="DD0000"/>
                </a:solidFill>
                <a:effectLst/>
                <a:hlinkClick r:id="rId2"/>
              </a:rPr>
              <a:t>Stop calling patent and copyright “property”; stop calling copying “theft” and “piracy”</a:t>
            </a:r>
            <a:endParaRPr lang="en-US" b="0" i="0" u="none" strike="noStrike" dirty="0">
              <a:solidFill>
                <a:srgbClr val="DD0000"/>
              </a:solidFill>
              <a:effectLst/>
            </a:endParaRPr>
          </a:p>
          <a:p>
            <a:endParaRPr lang="en-US" dirty="0">
              <a:solidFill>
                <a:srgbClr val="DD0000"/>
              </a:solidFill>
            </a:endParaRPr>
          </a:p>
          <a:p>
            <a:r>
              <a:rPr lang="en-US" dirty="0"/>
              <a:t>Query: You said copyright no longer needs to be registered or have copyright notice. Why did someone tell me copyright had to be registered in the US before filing a lawsuit?</a:t>
            </a:r>
          </a:p>
          <a:p>
            <a:pPr lvl="1"/>
            <a:r>
              <a:rPr lang="en-US" dirty="0"/>
              <a:t>Because it does</a:t>
            </a:r>
          </a:p>
          <a:p>
            <a:pPr lvl="1"/>
            <a:r>
              <a:rPr lang="en-US" dirty="0">
                <a:hlinkClick r:id="rId3"/>
              </a:rPr>
              <a:t>17 USC §411</a:t>
            </a:r>
            <a:r>
              <a:rPr lang="en-US" dirty="0"/>
              <a:t> </a:t>
            </a:r>
          </a:p>
          <a:p>
            <a:pPr lvl="1"/>
            <a:r>
              <a:rPr lang="en-US" dirty="0"/>
              <a:t>Notice and registration still not required to have copyright</a:t>
            </a:r>
          </a:p>
          <a:p>
            <a:pPr lvl="1"/>
            <a:r>
              <a:rPr lang="en-US" dirty="0"/>
              <a:t>Some advantages to registration (statutory damages, etc.)</a:t>
            </a:r>
          </a:p>
          <a:p>
            <a:pPr marL="0" indent="0">
              <a:buNone/>
            </a:pPr>
            <a:endParaRPr lang="en-US" dirty="0">
              <a:solidFill>
                <a:srgbClr val="DD0000"/>
              </a:solidFill>
            </a:endParaRPr>
          </a:p>
          <a:p>
            <a:pPr lvl="1"/>
            <a:endParaRPr lang="en-US" dirty="0"/>
          </a:p>
        </p:txBody>
      </p:sp>
    </p:spTree>
    <p:extLst>
      <p:ext uri="{BB962C8B-B14F-4D97-AF65-F5344CB8AC3E}">
        <p14:creationId xmlns:p14="http://schemas.microsoft.com/office/powerpoint/2010/main" val="3486289413"/>
      </p:ext>
    </p:extLst>
  </p:cSld>
  <p:clrMapOvr>
    <a:masterClrMapping/>
  </p:clrMapOvr>
  <p:transition>
    <p:pull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E2BE8-6B90-4583-1D5F-8FB3CC230FB1}"/>
              </a:ext>
            </a:extLst>
          </p:cNvPr>
          <p:cNvSpPr>
            <a:spLocks noGrp="1"/>
          </p:cNvSpPr>
          <p:nvPr>
            <p:ph type="title"/>
          </p:nvPr>
        </p:nvSpPr>
        <p:spPr/>
        <p:txBody>
          <a:bodyPr/>
          <a:lstStyle/>
          <a:p>
            <a:r>
              <a:rPr lang="en-US" dirty="0"/>
              <a:t>Defamation as IP (cont.)</a:t>
            </a:r>
          </a:p>
        </p:txBody>
      </p:sp>
      <p:sp>
        <p:nvSpPr>
          <p:cNvPr id="3" name="Content Placeholder 2">
            <a:extLst>
              <a:ext uri="{FF2B5EF4-FFF2-40B4-BE49-F238E27FC236}">
                <a16:creationId xmlns:a16="http://schemas.microsoft.com/office/drawing/2014/main" id="{330C372C-1EA0-0F7C-3772-333C97412681}"/>
              </a:ext>
            </a:extLst>
          </p:cNvPr>
          <p:cNvSpPr>
            <a:spLocks noGrp="1"/>
          </p:cNvSpPr>
          <p:nvPr>
            <p:ph idx="1"/>
          </p:nvPr>
        </p:nvSpPr>
        <p:spPr/>
        <p:txBody>
          <a:bodyPr/>
          <a:lstStyle/>
          <a:p>
            <a:pPr lvl="1"/>
            <a:r>
              <a:rPr lang="en-US" kern="100" dirty="0">
                <a:effectLst/>
                <a:ea typeface="Calibri" panose="020F0502020204030204" pitchFamily="34" charset="0"/>
                <a:cs typeface="Times New Roman" panose="02020603050405020304" pitchFamily="18" charset="0"/>
              </a:rPr>
              <a:t>Objectivist Steve Simpson: “But yeah, libel laws in my view are proper. It’s a big, complicated topic. The way I think about it is: </a:t>
            </a:r>
            <a:r>
              <a:rPr lang="en-US" b="1" kern="100" dirty="0">
                <a:effectLst/>
                <a:ea typeface="Calibri" panose="020F0502020204030204" pitchFamily="34" charset="0"/>
                <a:cs typeface="Times New Roman" panose="02020603050405020304" pitchFamily="18" charset="0"/>
              </a:rPr>
              <a:t>You have a right to the value that you have created in your own reputation — or if you think about it from the standpoint of a company, in your brand.</a:t>
            </a:r>
            <a:r>
              <a:rPr lang="en-US" kern="100" dirty="0">
                <a:effectLst/>
                <a:ea typeface="Calibri" panose="020F0502020204030204" pitchFamily="34" charset="0"/>
                <a:cs typeface="Times New Roman" panose="02020603050405020304" pitchFamily="18" charset="0"/>
              </a:rPr>
              <a:t> Now it’s, again, it’s a complicated issue. But you can take an example of what happened to Johnson &amp; Johnson in the 1980s when somebody poisoned Tylenol. And think about the damage that was done to Johnson &amp; Johnson — it took them years to </a:t>
            </a:r>
            <a:r>
              <a:rPr lang="en-US" b="1" kern="100" dirty="0">
                <a:effectLst/>
                <a:ea typeface="Calibri" panose="020F0502020204030204" pitchFamily="34" charset="0"/>
                <a:cs typeface="Times New Roman" panose="02020603050405020304" pitchFamily="18" charset="0"/>
              </a:rPr>
              <a:t>regain their reputation</a:t>
            </a:r>
            <a:r>
              <a:rPr lang="en-US" kern="100" dirty="0">
                <a:effectLst/>
                <a:ea typeface="Calibri" panose="020F0502020204030204" pitchFamily="34" charset="0"/>
                <a:cs typeface="Times New Roman" panose="02020603050405020304" pitchFamily="18" charset="0"/>
              </a:rPr>
              <a:t>. Imagine if somebody now said, you know, across the Internet, “I’ve poisoned Tylenol.” Imagine how quickly the stock would plummet, nobody would buy it anymore. There’s </a:t>
            </a:r>
            <a:r>
              <a:rPr lang="en-US" b="1" kern="100" dirty="0">
                <a:effectLst/>
                <a:ea typeface="Calibri" panose="020F0502020204030204" pitchFamily="34" charset="0"/>
                <a:cs typeface="Times New Roman" panose="02020603050405020304" pitchFamily="18" charset="0"/>
              </a:rPr>
              <a:t>real damage </a:t>
            </a:r>
            <a:r>
              <a:rPr lang="en-US" kern="100" dirty="0">
                <a:effectLst/>
                <a:ea typeface="Calibri" panose="020F0502020204030204" pitchFamily="34" charset="0"/>
                <a:cs typeface="Times New Roman" panose="02020603050405020304" pitchFamily="18" charset="0"/>
              </a:rPr>
              <a:t>there. So, the ultimate issue is if you lie in a way that </a:t>
            </a:r>
            <a:r>
              <a:rPr lang="en-US" b="1" u="sng" kern="100" dirty="0">
                <a:effectLst/>
                <a:ea typeface="Calibri" panose="020F0502020204030204" pitchFamily="34" charset="0"/>
                <a:cs typeface="Times New Roman" panose="02020603050405020304" pitchFamily="18" charset="0"/>
              </a:rPr>
              <a:t>damages</a:t>
            </a:r>
            <a:r>
              <a:rPr lang="en-US" kern="100" dirty="0">
                <a:effectLst/>
                <a:ea typeface="Calibri" panose="020F0502020204030204" pitchFamily="34" charset="0"/>
                <a:cs typeface="Times New Roman" panose="02020603050405020304" pitchFamily="18" charset="0"/>
              </a:rPr>
              <a:t> </a:t>
            </a:r>
            <a:r>
              <a:rPr lang="en-US" b="1" u="sng" kern="100" dirty="0">
                <a:effectLst/>
                <a:ea typeface="Calibri" panose="020F0502020204030204" pitchFamily="34" charset="0"/>
                <a:cs typeface="Times New Roman" panose="02020603050405020304" pitchFamily="18" charset="0"/>
              </a:rPr>
              <a:t>a value</a:t>
            </a:r>
            <a:r>
              <a:rPr lang="en-US" kern="100" dirty="0">
                <a:effectLst/>
                <a:ea typeface="Calibri" panose="020F0502020204030204" pitchFamily="34" charset="0"/>
                <a:cs typeface="Times New Roman" panose="02020603050405020304" pitchFamily="18" charset="0"/>
              </a:rPr>
              <a:t> that somebody else </a:t>
            </a:r>
            <a:r>
              <a:rPr lang="en-US" b="1" u="sng" kern="100" dirty="0">
                <a:effectLst/>
                <a:ea typeface="Calibri" panose="020F0502020204030204" pitchFamily="34" charset="0"/>
                <a:cs typeface="Times New Roman" panose="02020603050405020304" pitchFamily="18" charset="0"/>
              </a:rPr>
              <a:t>has created</a:t>
            </a:r>
            <a:r>
              <a:rPr lang="en-US" kern="100" dirty="0">
                <a:effectLst/>
                <a:ea typeface="Calibri" panose="020F0502020204030204" pitchFamily="34" charset="0"/>
                <a:cs typeface="Times New Roman" panose="02020603050405020304" pitchFamily="18" charset="0"/>
              </a:rPr>
              <a:t> — in this case its </a:t>
            </a:r>
            <a:r>
              <a:rPr lang="en-US" b="1" u="sng" kern="100" dirty="0">
                <a:effectLst/>
                <a:ea typeface="Calibri" panose="020F0502020204030204" pitchFamily="34" charset="0"/>
                <a:cs typeface="Times New Roman" panose="02020603050405020304" pitchFamily="18" charset="0"/>
              </a:rPr>
              <a:t>reputation</a:t>
            </a:r>
            <a:r>
              <a:rPr lang="en-US" kern="100" dirty="0">
                <a:effectLst/>
                <a:ea typeface="Calibri" panose="020F0502020204030204" pitchFamily="34" charset="0"/>
                <a:cs typeface="Times New Roman" panose="02020603050405020304" pitchFamily="18" charset="0"/>
              </a:rPr>
              <a:t>, you can </a:t>
            </a:r>
            <a:r>
              <a:rPr lang="en-US" b="1" i="1" u="sng" kern="100" dirty="0">
                <a:effectLst/>
                <a:ea typeface="Calibri" panose="020F0502020204030204" pitchFamily="34" charset="0"/>
                <a:cs typeface="Times New Roman" panose="02020603050405020304" pitchFamily="18" charset="0"/>
              </a:rPr>
              <a:t>think of it almost as an intellectual property right </a:t>
            </a:r>
            <a:r>
              <a:rPr lang="en-US" kern="100" dirty="0">
                <a:effectLst/>
                <a:ea typeface="Calibri" panose="020F0502020204030204" pitchFamily="34" charset="0"/>
                <a:cs typeface="Times New Roman" panose="02020603050405020304" pitchFamily="18" charset="0"/>
              </a:rPr>
              <a:t>— you can be sued for that. But we have to set the right legal standards for it.” </a:t>
            </a:r>
            <a:r>
              <a:rPr lang="en-US" kern="100" dirty="0">
                <a:effectLst/>
                <a:ea typeface="Calibri" panose="020F0502020204030204" pitchFamily="34" charset="0"/>
                <a:cs typeface="Times New Roman" panose="02020603050405020304" pitchFamily="18" charset="0"/>
                <a:hlinkClick r:id="rId2"/>
              </a:rPr>
              <a:t>https://ari.aynrand.org/libel-laws-protect-the-value-of-your-reputation-or-brand/</a:t>
            </a:r>
            <a:endParaRPr lang="en-US" kern="100" dirty="0">
              <a:effectLst/>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522443394"/>
      </p:ext>
    </p:extLst>
  </p:cSld>
  <p:clrMapOvr>
    <a:masterClrMapping/>
  </p:clrMapOvr>
  <p:transition>
    <p:pull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p:txBody>
          <a:bodyPr/>
          <a:lstStyle/>
          <a:p>
            <a:r>
              <a:rPr lang="en-US" cap="small" dirty="0">
                <a:latin typeface="Calibri" charset="0"/>
                <a:ea typeface="Calibri" charset="0"/>
                <a:cs typeface="Calibri" charset="0"/>
              </a:rPr>
              <a:t>IP Law: Overview</a:t>
            </a:r>
            <a:endParaRPr lang="en-US" dirty="0"/>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p:txBody>
          <a:bodyPr/>
          <a:lstStyle/>
          <a:p>
            <a:r>
              <a:rPr lang="en-US" dirty="0"/>
              <a:t>Discuss IP </a:t>
            </a:r>
            <a:r>
              <a:rPr lang="en-US" b="1" i="1" dirty="0"/>
              <a:t>LAW</a:t>
            </a:r>
            <a:r>
              <a:rPr lang="en-US" dirty="0"/>
              <a:t> (how the law works) instead of IP Policy (whether the law is good or not)</a:t>
            </a:r>
          </a:p>
          <a:p>
            <a:r>
              <a:rPr lang="en-US" dirty="0"/>
              <a:t>Have already discussed </a:t>
            </a:r>
            <a:r>
              <a:rPr lang="en-US" b="1" dirty="0"/>
              <a:t>patent</a:t>
            </a:r>
            <a:r>
              <a:rPr lang="en-US" dirty="0"/>
              <a:t> (Part 1) and </a:t>
            </a:r>
            <a:r>
              <a:rPr lang="en-US" b="1" dirty="0"/>
              <a:t>copyright </a:t>
            </a:r>
            <a:r>
              <a:rPr lang="en-US" dirty="0"/>
              <a:t>(Part 2)</a:t>
            </a:r>
          </a:p>
          <a:p>
            <a:pPr lvl="1"/>
            <a:r>
              <a:rPr lang="en-US" dirty="0"/>
              <a:t>These do the most damage</a:t>
            </a:r>
          </a:p>
          <a:p>
            <a:pPr lvl="2"/>
            <a:r>
              <a:rPr lang="en-US" dirty="0"/>
              <a:t>Patents </a:t>
            </a:r>
            <a:r>
              <a:rPr lang="en-US" b="1" dirty="0"/>
              <a:t>distort and impede technological innovation</a:t>
            </a:r>
          </a:p>
          <a:p>
            <a:pPr lvl="3"/>
            <a:r>
              <a:rPr lang="en-US" dirty="0"/>
              <a:t>Thus impoverish the human race</a:t>
            </a:r>
          </a:p>
          <a:p>
            <a:pPr lvl="3"/>
            <a:r>
              <a:rPr lang="en-US" dirty="0"/>
              <a:t>It’s not a Jetsons World</a:t>
            </a:r>
          </a:p>
          <a:p>
            <a:pPr lvl="2"/>
            <a:r>
              <a:rPr lang="en-US" dirty="0"/>
              <a:t>Copyright distorts </a:t>
            </a:r>
            <a:r>
              <a:rPr lang="en-US" b="1" dirty="0"/>
              <a:t>culture </a:t>
            </a:r>
            <a:r>
              <a:rPr lang="en-US" dirty="0"/>
              <a:t>and </a:t>
            </a:r>
            <a:r>
              <a:rPr lang="en-US" b="1" dirty="0"/>
              <a:t>freedom of expression and the press</a:t>
            </a:r>
            <a:r>
              <a:rPr lang="en-US" dirty="0"/>
              <a:t>, and </a:t>
            </a:r>
            <a:r>
              <a:rPr lang="en-US" b="1" dirty="0"/>
              <a:t>threatens Internet freedom</a:t>
            </a:r>
          </a:p>
          <a:p>
            <a:pPr lvl="3"/>
            <a:r>
              <a:rPr lang="en-US" dirty="0"/>
              <a:t>Also increasingly </a:t>
            </a:r>
            <a:r>
              <a:rPr lang="en-US" b="1" dirty="0"/>
              <a:t>restricts rights in functional products</a:t>
            </a:r>
          </a:p>
          <a:p>
            <a:pPr lvl="4"/>
            <a:r>
              <a:rPr lang="en-US" dirty="0"/>
              <a:t>Cars, equipment, electronic devices</a:t>
            </a:r>
          </a:p>
          <a:p>
            <a:pPr lvl="4"/>
            <a:r>
              <a:rPr lang="en-US" dirty="0"/>
              <a:t>“Right to repair”</a:t>
            </a:r>
          </a:p>
        </p:txBody>
      </p:sp>
    </p:spTree>
    <p:extLst>
      <p:ext uri="{BB962C8B-B14F-4D97-AF65-F5344CB8AC3E}">
        <p14:creationId xmlns:p14="http://schemas.microsoft.com/office/powerpoint/2010/main" val="1479582412"/>
      </p:ext>
    </p:extLst>
  </p:cSld>
  <p:clrMapOvr>
    <a:masterClrMapping/>
  </p:clrMapOvr>
  <p:transition>
    <p:pull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p:txBody>
          <a:bodyPr/>
          <a:lstStyle/>
          <a:p>
            <a:r>
              <a:rPr lang="en-US" cap="small" dirty="0">
                <a:latin typeface="Calibri" charset="0"/>
                <a:ea typeface="Calibri" charset="0"/>
                <a:cs typeface="Calibri" charset="0"/>
              </a:rPr>
              <a:t>IP Law: Overview</a:t>
            </a:r>
            <a:endParaRPr lang="en-US" dirty="0"/>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p:txBody>
          <a:bodyPr/>
          <a:lstStyle/>
          <a:p>
            <a:r>
              <a:rPr lang="en-US" dirty="0"/>
              <a:t>“</a:t>
            </a:r>
            <a:r>
              <a:rPr lang="en-US" dirty="0">
                <a:hlinkClick r:id="rId2"/>
              </a:rPr>
              <a:t>Types of Intellectual Property</a:t>
            </a:r>
            <a:r>
              <a:rPr lang="en-US" dirty="0"/>
              <a:t>” </a:t>
            </a:r>
          </a:p>
          <a:p>
            <a:pPr lvl="1"/>
            <a:r>
              <a:rPr lang="en-US" dirty="0"/>
              <a:t>Copyright (federal)</a:t>
            </a:r>
          </a:p>
          <a:p>
            <a:pPr lvl="1"/>
            <a:r>
              <a:rPr lang="en-US" dirty="0"/>
              <a:t>Patent (federal)</a:t>
            </a:r>
          </a:p>
          <a:p>
            <a:pPr lvl="1"/>
            <a:r>
              <a:rPr lang="en-US" dirty="0"/>
              <a:t>Trademark</a:t>
            </a:r>
          </a:p>
          <a:p>
            <a:pPr lvl="2"/>
            <a:r>
              <a:rPr lang="en-US" dirty="0"/>
              <a:t>State </a:t>
            </a:r>
            <a:r>
              <a:rPr lang="en-US" b="1" dirty="0"/>
              <a:t>and</a:t>
            </a:r>
            <a:r>
              <a:rPr lang="en-US" dirty="0"/>
              <a:t> federal</a:t>
            </a:r>
          </a:p>
          <a:p>
            <a:pPr lvl="1"/>
            <a:r>
              <a:rPr lang="en-US" dirty="0"/>
              <a:t>Trade secret (mostly state)</a:t>
            </a:r>
          </a:p>
          <a:p>
            <a:pPr lvl="1"/>
            <a:r>
              <a:rPr lang="en-US" dirty="0"/>
              <a:t>Others</a:t>
            </a:r>
          </a:p>
          <a:p>
            <a:pPr lvl="2"/>
            <a:r>
              <a:rPr lang="en-US" dirty="0">
                <a:hlinkClick r:id="rId3"/>
              </a:rPr>
              <a:t>Boat hull designs</a:t>
            </a:r>
            <a:endParaRPr lang="en-US" dirty="0"/>
          </a:p>
          <a:p>
            <a:pPr lvl="2"/>
            <a:r>
              <a:rPr lang="en-US" dirty="0">
                <a:hlinkClick r:id="rId4"/>
              </a:rPr>
              <a:t>Semiconductor maskwork</a:t>
            </a:r>
            <a:endParaRPr lang="en-US" dirty="0"/>
          </a:p>
          <a:p>
            <a:pPr lvl="2"/>
            <a:r>
              <a:rPr lang="en-US" dirty="0"/>
              <a:t>Database rights</a:t>
            </a:r>
          </a:p>
          <a:p>
            <a:pPr lvl="2"/>
            <a:r>
              <a:rPr lang="en-US" dirty="0"/>
              <a:t>Moral rights</a:t>
            </a:r>
          </a:p>
          <a:p>
            <a:pPr lvl="2"/>
            <a:r>
              <a:rPr lang="en-US" dirty="0"/>
              <a:t>Special protections e.g. NSA seal, images of certain religious figures</a:t>
            </a:r>
          </a:p>
          <a:p>
            <a:pPr lvl="2"/>
            <a:r>
              <a:rPr lang="en-US" dirty="0"/>
              <a:t>Proposed: newspaper headlines, linking, fashion designs</a:t>
            </a:r>
          </a:p>
          <a:p>
            <a:pPr lvl="1"/>
            <a:r>
              <a:rPr lang="en-US" b="1" dirty="0"/>
              <a:t>Defamation</a:t>
            </a:r>
            <a:r>
              <a:rPr lang="en-US" dirty="0"/>
              <a:t> (libel and slander) (later)</a:t>
            </a:r>
          </a:p>
          <a:p>
            <a:pPr lvl="2"/>
            <a:endParaRPr lang="en-US" dirty="0"/>
          </a:p>
        </p:txBody>
      </p:sp>
    </p:spTree>
    <p:extLst>
      <p:ext uri="{BB962C8B-B14F-4D97-AF65-F5344CB8AC3E}">
        <p14:creationId xmlns:p14="http://schemas.microsoft.com/office/powerpoint/2010/main" val="1045256394"/>
      </p:ext>
    </p:extLst>
  </p:cSld>
  <p:clrMapOvr>
    <a:masterClrMapping/>
  </p:clrMapOvr>
  <p:transition>
    <p:pull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a:xfrm>
            <a:off x="301625" y="424543"/>
            <a:ext cx="8540750" cy="838200"/>
          </a:xfrm>
        </p:spPr>
        <p:txBody>
          <a:bodyPr/>
          <a:lstStyle/>
          <a:p>
            <a:r>
              <a:rPr lang="en-US" cap="small" dirty="0">
                <a:latin typeface="Calibri" charset="0"/>
                <a:ea typeface="Calibri" charset="0"/>
                <a:cs typeface="Calibri" charset="0"/>
              </a:rPr>
              <a:t>Trademark</a:t>
            </a:r>
            <a:endParaRPr lang="en-US" dirty="0"/>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a:xfrm>
            <a:off x="301625" y="1295400"/>
            <a:ext cx="8540750" cy="5105400"/>
          </a:xfrm>
        </p:spPr>
        <p:txBody>
          <a:bodyPr/>
          <a:lstStyle/>
          <a:p>
            <a:r>
              <a:rPr lang="en-US" dirty="0"/>
              <a:t>A Trademark is any word, name, symbol, or device or any combination used by a person</a:t>
            </a:r>
          </a:p>
          <a:p>
            <a:r>
              <a:rPr lang="en-US" dirty="0"/>
              <a:t>Protection of rights in </a:t>
            </a:r>
            <a:r>
              <a:rPr lang="en-US" i="1" dirty="0"/>
              <a:t>marks</a:t>
            </a:r>
            <a:r>
              <a:rPr lang="en-US" dirty="0"/>
              <a:t> used to identify </a:t>
            </a:r>
            <a:r>
              <a:rPr lang="en-US" i="1" dirty="0"/>
              <a:t>source of goods or services</a:t>
            </a:r>
          </a:p>
          <a:p>
            <a:pPr lvl="1"/>
            <a:r>
              <a:rPr lang="en-US" dirty="0"/>
              <a:t>Distinguishes them from the goods and services of another company</a:t>
            </a:r>
          </a:p>
          <a:p>
            <a:pPr lvl="1"/>
            <a:r>
              <a:rPr lang="en-US" dirty="0"/>
              <a:t>Provides legal protection for a “brand”</a:t>
            </a:r>
          </a:p>
          <a:p>
            <a:r>
              <a:rPr lang="en-US" dirty="0"/>
              <a:t>Purpose</a:t>
            </a:r>
          </a:p>
          <a:p>
            <a:pPr lvl="1"/>
            <a:r>
              <a:rPr lang="en-US" dirty="0"/>
              <a:t>Allow the public to make informed decisions and to differentiate between competing products and companies. </a:t>
            </a:r>
          </a:p>
          <a:p>
            <a:pPr lvl="1"/>
            <a:r>
              <a:rPr lang="en-US" dirty="0"/>
              <a:t>To protect the providers’ investment in their </a:t>
            </a:r>
            <a:r>
              <a:rPr lang="en-US" b="1" dirty="0"/>
              <a:t>reputation</a:t>
            </a:r>
            <a:r>
              <a:rPr lang="en-US" dirty="0"/>
              <a:t>.</a:t>
            </a:r>
          </a:p>
        </p:txBody>
      </p:sp>
    </p:spTree>
    <p:extLst>
      <p:ext uri="{BB962C8B-B14F-4D97-AF65-F5344CB8AC3E}">
        <p14:creationId xmlns:p14="http://schemas.microsoft.com/office/powerpoint/2010/main" val="642564159"/>
      </p:ext>
    </p:extLst>
  </p:cSld>
  <p:clrMapOvr>
    <a:masterClrMapping/>
  </p:clrMapOvr>
  <p:transition>
    <p:pull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a:xfrm>
            <a:off x="301625" y="533400"/>
            <a:ext cx="8540750" cy="838200"/>
          </a:xfrm>
        </p:spPr>
        <p:txBody>
          <a:bodyPr/>
          <a:lstStyle/>
          <a:p>
            <a:r>
              <a:rPr lang="en-US" cap="small" dirty="0">
                <a:latin typeface="Calibri" charset="0"/>
                <a:ea typeface="Calibri" charset="0"/>
                <a:cs typeface="Calibri" charset="0"/>
              </a:rPr>
              <a:t>Trademark (cont.)</a:t>
            </a:r>
            <a:endParaRPr lang="en-US" dirty="0"/>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a:xfrm>
            <a:off x="301625" y="1371600"/>
            <a:ext cx="8540750" cy="5105400"/>
          </a:xfrm>
        </p:spPr>
        <p:txBody>
          <a:bodyPr/>
          <a:lstStyle/>
          <a:p>
            <a:pPr lvl="1"/>
            <a:r>
              <a:rPr lang="en-US" dirty="0"/>
              <a:t>Supreme Court in </a:t>
            </a:r>
            <a:r>
              <a:rPr lang="en-US" i="1" dirty="0" err="1"/>
              <a:t>Qualitex</a:t>
            </a:r>
            <a:r>
              <a:rPr lang="en-US" i="1" dirty="0"/>
              <a:t> Co. v. Jacobson Products Co</a:t>
            </a:r>
            <a:r>
              <a:rPr lang="en-US" dirty="0"/>
              <a:t> (1995):</a:t>
            </a:r>
          </a:p>
          <a:p>
            <a:pPr lvl="2"/>
            <a:r>
              <a:rPr lang="en-US" dirty="0"/>
              <a:t>"[T]</a:t>
            </a:r>
            <a:r>
              <a:rPr lang="en-US" dirty="0" err="1"/>
              <a:t>rademark</a:t>
            </a:r>
            <a:r>
              <a:rPr lang="en-US" dirty="0"/>
              <a:t> law, by preventing others from copying a source-identifying mark, 'reduce[s] the customer's costs of shopping and making purchasing decisions,' for it quickly and easily assures a potential customer that … the item with this mark … is made by the same producer as other similarly marked items that he or she liked (or disliked) in the past. At the same time, the law helps assure a producer that it (and not an imitating competitor) will reap the financial, reputation related rewards associated with a desirable product." </a:t>
            </a:r>
          </a:p>
        </p:txBody>
      </p:sp>
    </p:spTree>
    <p:extLst>
      <p:ext uri="{BB962C8B-B14F-4D97-AF65-F5344CB8AC3E}">
        <p14:creationId xmlns:p14="http://schemas.microsoft.com/office/powerpoint/2010/main" val="3519419683"/>
      </p:ext>
    </p:extLst>
  </p:cSld>
  <p:clrMapOvr>
    <a:masterClrMapping/>
  </p:clrMapOvr>
  <p:transition>
    <p:pull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p:txBody>
          <a:bodyPr/>
          <a:lstStyle/>
          <a:p>
            <a:r>
              <a:rPr lang="en-US" cap="small" dirty="0">
                <a:latin typeface="Calibri" charset="0"/>
                <a:ea typeface="Calibri" charset="0"/>
                <a:cs typeface="Calibri" charset="0"/>
              </a:rPr>
              <a:t>Trademark (cont.)</a:t>
            </a:r>
            <a:endParaRPr lang="en-US" dirty="0"/>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p:txBody>
          <a:bodyPr/>
          <a:lstStyle/>
          <a:p>
            <a:r>
              <a:rPr lang="en-US" dirty="0"/>
              <a:t>Common source identifiers</a:t>
            </a:r>
          </a:p>
          <a:p>
            <a:pPr lvl="1"/>
            <a:r>
              <a:rPr lang="en-US" dirty="0"/>
              <a:t>Brand names</a:t>
            </a:r>
          </a:p>
          <a:p>
            <a:pPr lvl="1"/>
            <a:r>
              <a:rPr lang="en-US" dirty="0"/>
              <a:t>Slogans</a:t>
            </a:r>
          </a:p>
          <a:p>
            <a:pPr lvl="1"/>
            <a:r>
              <a:rPr lang="en-US" dirty="0"/>
              <a:t>Logos</a:t>
            </a:r>
          </a:p>
          <a:p>
            <a:pPr lvl="1"/>
            <a:endParaRPr lang="en-US" dirty="0"/>
          </a:p>
          <a:p>
            <a:pPr lvl="1"/>
            <a:endParaRPr lang="en-US" dirty="0"/>
          </a:p>
          <a:p>
            <a:pPr lvl="1"/>
            <a:endParaRPr lang="en-US" dirty="0"/>
          </a:p>
          <a:p>
            <a:pPr lvl="1"/>
            <a:endParaRPr lang="en-US" dirty="0"/>
          </a:p>
          <a:p>
            <a:pPr lvl="1"/>
            <a:endParaRPr lang="en-US" dirty="0"/>
          </a:p>
          <a:p>
            <a:pPr lvl="1"/>
            <a:r>
              <a:rPr lang="en-US" dirty="0"/>
              <a:t>Other types of marks</a:t>
            </a:r>
          </a:p>
          <a:p>
            <a:pPr lvl="2"/>
            <a:r>
              <a:rPr lang="en-US" dirty="0"/>
              <a:t>Sound, color, scent/smell, motion, hologram, configuration/shape</a:t>
            </a:r>
          </a:p>
          <a:p>
            <a:endParaRPr lang="en-US" dirty="0"/>
          </a:p>
        </p:txBody>
      </p:sp>
      <p:pic>
        <p:nvPicPr>
          <p:cNvPr id="5" name="Picture 4" descr="A black text on a white background&#10;&#10;Description automatically generated with medium confidence">
            <a:extLst>
              <a:ext uri="{FF2B5EF4-FFF2-40B4-BE49-F238E27FC236}">
                <a16:creationId xmlns:a16="http://schemas.microsoft.com/office/drawing/2014/main" id="{7487EAE1-0C75-0AE5-3E38-E970A0BB9C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2819400"/>
            <a:ext cx="7772400" cy="1565382"/>
          </a:xfrm>
          <a:prstGeom prst="rect">
            <a:avLst/>
          </a:prstGeom>
        </p:spPr>
      </p:pic>
    </p:spTree>
    <p:extLst>
      <p:ext uri="{BB962C8B-B14F-4D97-AF65-F5344CB8AC3E}">
        <p14:creationId xmlns:p14="http://schemas.microsoft.com/office/powerpoint/2010/main" val="722763887"/>
      </p:ext>
    </p:extLst>
  </p:cSld>
  <p:clrMapOvr>
    <a:masterClrMapping/>
  </p:clrMapOvr>
  <p:transition>
    <p:pull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p:txBody>
          <a:bodyPr/>
          <a:lstStyle/>
          <a:p>
            <a:r>
              <a:rPr lang="en-US" cap="small" dirty="0">
                <a:latin typeface="Calibri" charset="0"/>
                <a:ea typeface="Calibri" charset="0"/>
                <a:cs typeface="Calibri" charset="0"/>
              </a:rPr>
              <a:t>Trademark (cont.)</a:t>
            </a:r>
            <a:endParaRPr lang="en-US" dirty="0"/>
          </a:p>
        </p:txBody>
      </p:sp>
      <p:pic>
        <p:nvPicPr>
          <p:cNvPr id="6" name="Content Placeholder 5" descr="A picture containing text, logo, font, clipart&#10;&#10;Description automatically generated">
            <a:extLst>
              <a:ext uri="{FF2B5EF4-FFF2-40B4-BE49-F238E27FC236}">
                <a16:creationId xmlns:a16="http://schemas.microsoft.com/office/drawing/2014/main" id="{26FFF111-ED7F-D4AD-AEC8-F9AB3AB75D7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 y="1648192"/>
            <a:ext cx="8540750" cy="4247415"/>
          </a:xfrm>
        </p:spPr>
      </p:pic>
    </p:spTree>
    <p:extLst>
      <p:ext uri="{BB962C8B-B14F-4D97-AF65-F5344CB8AC3E}">
        <p14:creationId xmlns:p14="http://schemas.microsoft.com/office/powerpoint/2010/main" val="3192513427"/>
      </p:ext>
    </p:extLst>
  </p:cSld>
  <p:clrMapOvr>
    <a:masterClrMapping/>
  </p:clrMapOvr>
  <p:transition>
    <p:pull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p:txBody>
          <a:bodyPr/>
          <a:lstStyle/>
          <a:p>
            <a:r>
              <a:rPr lang="en-US" cap="small" dirty="0">
                <a:latin typeface="Calibri" charset="0"/>
                <a:ea typeface="Calibri" charset="0"/>
                <a:cs typeface="Calibri" charset="0"/>
              </a:rPr>
              <a:t>Trademark (cont.)</a:t>
            </a:r>
            <a:endParaRPr lang="en-US" dirty="0"/>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p:txBody>
          <a:bodyPr/>
          <a:lstStyle/>
          <a:p>
            <a:r>
              <a:rPr lang="en-US" dirty="0">
                <a:hlinkClick r:id="rId2"/>
              </a:rPr>
              <a:t>Court Orders Dean Guitars to Stop Production of Various Models After Losing Legal Battle Against Gibson</a:t>
            </a:r>
            <a:endParaRPr lang="en-US" dirty="0">
              <a:hlinkClick r:id="rId3"/>
            </a:endParaRPr>
          </a:p>
          <a:p>
            <a:r>
              <a:rPr lang="en-US" dirty="0">
                <a:hlinkClick r:id="rId3"/>
              </a:rPr>
              <a:t>Dean must stop producing V, Z and Gran Sport electric guitars after latest ruling in Gibson trademark infringement lawsuit</a:t>
            </a:r>
            <a:endParaRPr lang="en-US" dirty="0"/>
          </a:p>
          <a:p>
            <a:endParaRPr lang="en-US" dirty="0"/>
          </a:p>
        </p:txBody>
      </p:sp>
      <p:pic>
        <p:nvPicPr>
          <p:cNvPr id="1026" name="Picture 2" descr="Dean Guitars">
            <a:extLst>
              <a:ext uri="{FF2B5EF4-FFF2-40B4-BE49-F238E27FC236}">
                <a16:creationId xmlns:a16="http://schemas.microsoft.com/office/drawing/2014/main" id="{E8B6D7E1-2F9C-131E-E4C8-B253C0BD1B3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3200400"/>
            <a:ext cx="5181600" cy="2914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0694359"/>
      </p:ext>
    </p:extLst>
  </p:cSld>
  <p:clrMapOvr>
    <a:masterClrMapping/>
  </p:clrMapOvr>
  <p:transition>
    <p:pull dir="u"/>
  </p:transition>
</p:sld>
</file>

<file path=ppt/theme/theme1.xml><?xml version="1.0" encoding="utf-8"?>
<a:theme xmlns:a="http://schemas.openxmlformats.org/drawingml/2006/main" name="Compass">
  <a:themeElements>
    <a:clrScheme name="Compass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fontScheme name="Compass">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ompass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Compass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ompass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Compass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Compass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Compass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Compass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Compass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Compass</Template>
  <TotalTime>69778</TotalTime>
  <Words>1943</Words>
  <Application>Microsoft Macintosh PowerPoint</Application>
  <PresentationFormat>On-screen Show (4:3)</PresentationFormat>
  <Paragraphs>163</Paragraphs>
  <Slides>20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Tahoma</vt:lpstr>
      <vt:lpstr>Wingdings</vt:lpstr>
      <vt:lpstr>Compass</vt:lpstr>
      <vt:lpstr>PowerPoint Presentation</vt:lpstr>
      <vt:lpstr>Cleanup; Territorial Aspects of IP; Copyright Registration</vt:lpstr>
      <vt:lpstr>IP Law: Overview</vt:lpstr>
      <vt:lpstr>IP Law: Overview</vt:lpstr>
      <vt:lpstr>Trademark</vt:lpstr>
      <vt:lpstr>Trademark (cont.)</vt:lpstr>
      <vt:lpstr>Trademark (cont.)</vt:lpstr>
      <vt:lpstr>Trademark (cont.)</vt:lpstr>
      <vt:lpstr>Trademark (cont.)</vt:lpstr>
      <vt:lpstr>Trademark (cont.)</vt:lpstr>
      <vt:lpstr>Trademark (cont.)</vt:lpstr>
      <vt:lpstr>Trademark (cont.)</vt:lpstr>
      <vt:lpstr>Trademark (cont.)</vt:lpstr>
      <vt:lpstr>Trade Secrets</vt:lpstr>
      <vt:lpstr>Trade Secrets (cont.)</vt:lpstr>
      <vt:lpstr>Other Types of IP</vt:lpstr>
      <vt:lpstr>Defamation as IP</vt:lpstr>
      <vt:lpstr>Defamation as IP: Recent Cases</vt:lpstr>
      <vt:lpstr>Defamation as IP (cont.)</vt:lpstr>
      <vt:lpstr>Defamation as IP (cont.)</vt:lpstr>
    </vt:vector>
  </TitlesOfParts>
  <Company>University of Missouri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asdfa</dc:title>
  <dc:creator>Peter G. Klein</dc:creator>
  <cp:lastModifiedBy>Stephan Kinsella</cp:lastModifiedBy>
  <cp:revision>995</cp:revision>
  <dcterms:created xsi:type="dcterms:W3CDTF">2010-10-26T12:15:17Z</dcterms:created>
  <dcterms:modified xsi:type="dcterms:W3CDTF">2023-05-11T14:36:09Z</dcterms:modified>
</cp:coreProperties>
</file>