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9"/>
  </p:notesMasterIdLst>
  <p:handoutMasterIdLst>
    <p:handoutMasterId r:id="rId20"/>
  </p:handoutMasterIdLst>
  <p:sldIdLst>
    <p:sldId id="258" r:id="rId2"/>
    <p:sldId id="762" r:id="rId3"/>
    <p:sldId id="776" r:id="rId4"/>
    <p:sldId id="777" r:id="rId5"/>
    <p:sldId id="770" r:id="rId6"/>
    <p:sldId id="778" r:id="rId7"/>
    <p:sldId id="765" r:id="rId8"/>
    <p:sldId id="780" r:id="rId9"/>
    <p:sldId id="775" r:id="rId10"/>
    <p:sldId id="771" r:id="rId11"/>
    <p:sldId id="772" r:id="rId12"/>
    <p:sldId id="774" r:id="rId13"/>
    <p:sldId id="773" r:id="rId14"/>
    <p:sldId id="769" r:id="rId15"/>
    <p:sldId id="781" r:id="rId16"/>
    <p:sldId id="764" r:id="rId17"/>
    <p:sldId id="779"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99"/>
    <a:srgbClr val="9966FF"/>
    <a:srgbClr val="3366FF"/>
    <a:srgbClr val="FF0000"/>
    <a:srgbClr val="66CCFF"/>
    <a:srgbClr val="FF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3"/>
    <p:restoredTop sz="94577"/>
  </p:normalViewPr>
  <p:slideViewPr>
    <p:cSldViewPr>
      <p:cViewPr varScale="1">
        <p:scale>
          <a:sx n="116" d="100"/>
          <a:sy n="116" d="100"/>
        </p:scale>
        <p:origin x="1504"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314"/>
    </p:cViewPr>
  </p:sorterViewPr>
  <p:notesViewPr>
    <p:cSldViewPr>
      <p:cViewPr varScale="1">
        <p:scale>
          <a:sx n="78" d="100"/>
          <a:sy n="78" d="100"/>
        </p:scale>
        <p:origin x="-49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706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0E261E12-8D5C-D14C-8F9A-3633AE7AC15A}" type="slidenum">
              <a:rPr lang="en-US"/>
              <a:pPr>
                <a:defRPr/>
              </a:pPr>
              <a:t>‹#›</a:t>
            </a:fld>
            <a:endParaRPr lang="en-US"/>
          </a:p>
        </p:txBody>
      </p:sp>
    </p:spTree>
    <p:extLst>
      <p:ext uri="{BB962C8B-B14F-4D97-AF65-F5344CB8AC3E}">
        <p14:creationId xmlns:p14="http://schemas.microsoft.com/office/powerpoint/2010/main" val="2074000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mn-ea"/>
                <a:cs typeface="+mn-cs"/>
              </a:defRPr>
            </a:lvl1pPr>
          </a:lstStyle>
          <a:p>
            <a:pPr>
              <a:defRPr/>
            </a:pPr>
            <a:fld id="{DCBA6D3D-ECBB-AF4D-9FC7-458FD5029181}" type="slidenum">
              <a:rPr lang="en-US"/>
              <a:pPr>
                <a:defRPr/>
              </a:pPr>
              <a:t>‹#›</a:t>
            </a:fld>
            <a:endParaRPr lang="en-US"/>
          </a:p>
        </p:txBody>
      </p:sp>
    </p:spTree>
    <p:extLst>
      <p:ext uri="{BB962C8B-B14F-4D97-AF65-F5344CB8AC3E}">
        <p14:creationId xmlns:p14="http://schemas.microsoft.com/office/powerpoint/2010/main" val="108435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DB77CF6B-7170-584F-BB3A-787564BC6682}" type="slidenum">
              <a:rPr lang="en-US" sz="1200">
                <a:latin typeface="Arial" charset="0"/>
              </a:rPr>
              <a:pPr eaLnBrk="1" hangingPunct="1"/>
              <a:t>1</a:t>
            </a:fld>
            <a:endParaRPr lang="en-US" sz="1200">
              <a:latin typeface="Arial"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CBA6D3D-ECBB-AF4D-9FC7-458FD5029181}" type="slidenum">
              <a:rPr lang="en-US" smtClean="0"/>
              <a:pPr>
                <a:defRPr/>
              </a:pPr>
              <a:t>17</a:t>
            </a:fld>
            <a:endParaRPr lang="en-US"/>
          </a:p>
        </p:txBody>
      </p:sp>
    </p:spTree>
    <p:extLst>
      <p:ext uri="{BB962C8B-B14F-4D97-AF65-F5344CB8AC3E}">
        <p14:creationId xmlns:p14="http://schemas.microsoft.com/office/powerpoint/2010/main" val="264647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userDrawn="1"/>
        </p:nvSpPr>
        <p:spPr bwMode="auto">
          <a:xfrm>
            <a:off x="0" y="6553200"/>
            <a:ext cx="6172200" cy="307777"/>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8E5FA8C3-C01F-5B43-AD2C-161E4E8E5394}"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There </a:t>
            </a:r>
            <a:r>
              <a:rPr lang="en-US" sz="1400" dirty="0" err="1">
                <a:solidFill>
                  <a:schemeClr val="bg1"/>
                </a:solidFill>
                <a:latin typeface="Calibri" charset="0"/>
              </a:rPr>
              <a:t>Ain’t</a:t>
            </a:r>
            <a:r>
              <a:rPr lang="en-US" sz="1400" dirty="0">
                <a:solidFill>
                  <a:schemeClr val="bg1"/>
                </a:solidFill>
                <a:latin typeface="Calibri" charset="0"/>
              </a:rPr>
              <a:t> No Intellectual Property: The Personal Story of a Discovery</a:t>
            </a:r>
          </a:p>
        </p:txBody>
      </p:sp>
      <p:sp>
        <p:nvSpPr>
          <p:cNvPr id="5"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PFS 2023</a:t>
            </a:r>
          </a:p>
        </p:txBody>
      </p:sp>
      <p:sp>
        <p:nvSpPr>
          <p:cNvPr id="64665" name="Rectangle 153"/>
          <p:cNvSpPr>
            <a:spLocks noGrp="1" noChangeArrowheads="1"/>
          </p:cNvSpPr>
          <p:nvPr>
            <p:ph type="ctrTitle" sz="quarter"/>
          </p:nvPr>
        </p:nvSpPr>
        <p:spPr>
          <a:xfrm>
            <a:off x="381000" y="609600"/>
            <a:ext cx="5791200" cy="1736725"/>
          </a:xfrm>
        </p:spPr>
        <p:txBody>
          <a:bodyPr anchor="b" anchorCtr="1"/>
          <a:lstStyle>
            <a:lvl1pPr>
              <a:defRPr sz="3600"/>
            </a:lvl1pPr>
          </a:lstStyle>
          <a:p>
            <a:r>
              <a:rPr lang="en-US"/>
              <a:t>Click to edit Master title style</a:t>
            </a:r>
          </a:p>
        </p:txBody>
      </p:sp>
      <p:sp>
        <p:nvSpPr>
          <p:cNvPr id="64666" name="Rectangle 154"/>
          <p:cNvSpPr>
            <a:spLocks noGrp="1" noChangeArrowheads="1"/>
          </p:cNvSpPr>
          <p:nvPr>
            <p:ph type="subTitle" sz="quarter" idx="1"/>
          </p:nvPr>
        </p:nvSpPr>
        <p:spPr>
          <a:xfrm>
            <a:off x="609600" y="2819400"/>
            <a:ext cx="6172200" cy="1752600"/>
          </a:xfrm>
        </p:spPr>
        <p:txBody>
          <a:bodyPr/>
          <a:lstStyle>
            <a:lvl1pPr marL="0" indent="0">
              <a:buFont typeface="Arial" charset="0"/>
              <a:buNone/>
              <a:defRPr>
                <a:solidFill>
                  <a:schemeClr val="tx1"/>
                </a:solidFill>
              </a:defRPr>
            </a:lvl1pPr>
          </a:lstStyle>
          <a:p>
            <a:r>
              <a:rPr lang="en-US" dirty="0"/>
              <a:t>Click to edit Master subtitle style</a:t>
            </a:r>
          </a:p>
        </p:txBody>
      </p:sp>
      <p:sp>
        <p:nvSpPr>
          <p:cNvPr id="6" name="Rectangle 155"/>
          <p:cNvSpPr>
            <a:spLocks noGrp="1" noChangeArrowheads="1"/>
          </p:cNvSpPr>
          <p:nvPr>
            <p:ph type="dt" sz="quarter" idx="10"/>
          </p:nvPr>
        </p:nvSpPr>
        <p:spPr bwMode="auto">
          <a:xfrm>
            <a:off x="3048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dirty="0"/>
          </a:p>
        </p:txBody>
      </p:sp>
      <p:sp>
        <p:nvSpPr>
          <p:cNvPr id="7" name="Rectangle 15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a:p>
        </p:txBody>
      </p:sp>
      <p:sp>
        <p:nvSpPr>
          <p:cNvPr id="8" name="Rectangle 157"/>
          <p:cNvSpPr>
            <a:spLocks noGrp="1" noChangeArrowheads="1"/>
          </p:cNvSpPr>
          <p:nvPr>
            <p:ph type="sldNum" sz="quarter" idx="12"/>
          </p:nvPr>
        </p:nvSpPr>
        <p:spPr bwMode="auto">
          <a:xfrm>
            <a:off x="6629400" y="6248400"/>
            <a:ext cx="2286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C0C0C0"/>
                  </a:outerShdw>
                </a:effectLst>
                <a:latin typeface="Tahoma" pitchFamily="34" charset="0"/>
                <a:ea typeface="+mn-ea"/>
                <a:cs typeface="+mn-cs"/>
              </a:defRPr>
            </a:lvl1pPr>
          </a:lstStyle>
          <a:p>
            <a:pPr>
              <a:defRPr/>
            </a:pPr>
            <a:endParaRPr lang="en-US" dirty="0"/>
          </a:p>
        </p:txBody>
      </p:sp>
    </p:spTree>
    <p:extLst>
      <p:ext uri="{BB962C8B-B14F-4D97-AF65-F5344CB8AC3E}">
        <p14:creationId xmlns:p14="http://schemas.microsoft.com/office/powerpoint/2010/main" val="3912899698"/>
      </p:ext>
    </p:extLst>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988880"/>
      </p:ext>
    </p:extLst>
  </p:cSld>
  <p:clrMapOvr>
    <a:masterClrMapping/>
  </p:clrMapOvr>
  <p:transition>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228600"/>
            <a:ext cx="2135187"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633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389291"/>
      </p:ext>
    </p:extLst>
  </p:cSld>
  <p:clrMapOvr>
    <a:masterClrMapping/>
  </p:clrMapOvr>
  <p:transition>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a:alphaModFix amt="16000"/>
            <a:extLst>
              <a:ext uri="{28A0092B-C50C-407E-A947-70E740481C1C}">
                <a14:useLocalDpi xmlns:a14="http://schemas.microsoft.com/office/drawing/2010/main" val="0"/>
              </a:ext>
            </a:extLst>
          </a:blip>
          <a:srcRect/>
          <a:stretch>
            <a:fillRect/>
          </a:stretch>
        </p:blipFill>
        <p:spPr bwMode="auto">
          <a:xfrm>
            <a:off x="8145764" y="5486400"/>
            <a:ext cx="998236" cy="1143000"/>
          </a:xfrm>
          <a:prstGeom prst="rect">
            <a:avLst/>
          </a:prstGeom>
          <a:noFill/>
          <a:ln>
            <a:noFill/>
          </a:ln>
          <a:extLst>
            <a:ext uri="{909E8E84-426E-40dd-AFC4-6F175D3DCCD1}">
              <a14:hiddenFill xmlns:a14="http://schemas.microsoft.com/office/drawing/2010/main" xmlns="">
                <a:solidFill>
                  <a:srgbClr val="FFFFFF">
                    <a:alpha val="14117"/>
                  </a:srgbClr>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4269519"/>
      </p:ext>
    </p:extLst>
  </p:cSld>
  <p:clrMapOvr>
    <a:masterClrMapping/>
  </p:clrMapOvr>
  <p:transition>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03211837"/>
      </p:ext>
    </p:extLst>
  </p:cSld>
  <p:clrMapOvr>
    <a:masterClrMapping/>
  </p:clrMapOvr>
  <p:transition>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1375" y="1219200"/>
            <a:ext cx="4194175"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1911172"/>
      </p:ext>
    </p:extLst>
  </p:cSld>
  <p:clrMapOvr>
    <a:masterClrMapping/>
  </p:clrMapOvr>
  <p:transition>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6699835"/>
      </p:ext>
    </p:extLst>
  </p:cSld>
  <p:clrMapOvr>
    <a:masterClrMapping/>
  </p:clrMapOvr>
  <p:transition>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5192666"/>
      </p:ext>
    </p:extLst>
  </p:cSld>
  <p:clrMapOvr>
    <a:masterClrMapping/>
  </p:clrMapOvr>
  <p:transition>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16335"/>
      </p:ext>
    </p:extLst>
  </p:cSld>
  <p:clrMapOvr>
    <a:masterClrMapping/>
  </p:clrMapOvr>
  <p:transition>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45781776"/>
      </p:ext>
    </p:extLst>
  </p:cSld>
  <p:clrMapOvr>
    <a:masterClrMapping/>
  </p:clrMapOvr>
  <p:transition>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36209108"/>
      </p:ext>
    </p:extLst>
  </p:cSld>
  <p:clrMapOvr>
    <a:masterClrMapping/>
  </p:clrMapOvr>
  <p:transition>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3"/>
          <p:cNvSpPr>
            <a:spLocks noGrp="1" noRot="1" noChangeArrowheads="1"/>
          </p:cNvSpPr>
          <p:nvPr>
            <p:ph type="title"/>
          </p:nvPr>
        </p:nvSpPr>
        <p:spPr bwMode="auto">
          <a:xfrm>
            <a:off x="301625" y="228600"/>
            <a:ext cx="8540750" cy="8382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157"/>
          <p:cNvSpPr>
            <a:spLocks noGrp="1" noRot="1" noChangeArrowheads="1"/>
          </p:cNvSpPr>
          <p:nvPr>
            <p:ph type="body" idx="1"/>
          </p:nvPr>
        </p:nvSpPr>
        <p:spPr bwMode="auto">
          <a:xfrm>
            <a:off x="304800" y="1219200"/>
            <a:ext cx="8540750" cy="51054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Text Box 158"/>
          <p:cNvSpPr txBox="1">
            <a:spLocks noChangeArrowheads="1"/>
          </p:cNvSpPr>
          <p:nvPr userDrawn="1"/>
        </p:nvSpPr>
        <p:spPr bwMode="auto">
          <a:xfrm>
            <a:off x="0" y="6553200"/>
            <a:ext cx="6172200" cy="307975"/>
          </a:xfrm>
          <a:prstGeom prst="rect">
            <a:avLst/>
          </a:prstGeom>
          <a:solidFill>
            <a:srgbClr val="00339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fld id="{28575832-C059-6044-801D-DB2B4A3D6301}" type="slidenum">
              <a:rPr lang="en-US" sz="1400" smtClean="0">
                <a:solidFill>
                  <a:schemeClr val="bg1"/>
                </a:solidFill>
                <a:latin typeface="Calibri" charset="0"/>
              </a:rPr>
              <a:pPr>
                <a:spcBef>
                  <a:spcPct val="50000"/>
                </a:spcBef>
                <a:defRPr/>
              </a:pPr>
              <a:t>‹#›</a:t>
            </a:fld>
            <a:r>
              <a:rPr lang="en-US" sz="1400" dirty="0">
                <a:solidFill>
                  <a:schemeClr val="bg1"/>
                </a:solidFill>
                <a:latin typeface="Calibri" charset="0"/>
              </a:rPr>
              <a:t> | There </a:t>
            </a:r>
            <a:r>
              <a:rPr lang="en-US" sz="1400" dirty="0" err="1">
                <a:solidFill>
                  <a:schemeClr val="bg1"/>
                </a:solidFill>
                <a:latin typeface="Calibri" charset="0"/>
              </a:rPr>
              <a:t>Ain’t</a:t>
            </a:r>
            <a:r>
              <a:rPr lang="en-US" sz="1400" dirty="0">
                <a:solidFill>
                  <a:schemeClr val="bg1"/>
                </a:solidFill>
                <a:latin typeface="Calibri" charset="0"/>
              </a:rPr>
              <a:t> No Intellectual Property: The Personal Story of a Discovery</a:t>
            </a:r>
          </a:p>
        </p:txBody>
      </p:sp>
      <p:sp>
        <p:nvSpPr>
          <p:cNvPr id="1029" name="Text Box 159"/>
          <p:cNvSpPr txBox="1">
            <a:spLocks noChangeArrowheads="1"/>
          </p:cNvSpPr>
          <p:nvPr userDrawn="1"/>
        </p:nvSpPr>
        <p:spPr bwMode="auto">
          <a:xfrm>
            <a:off x="6019800" y="6553200"/>
            <a:ext cx="3124200" cy="307975"/>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defRPr/>
            </a:pPr>
            <a:r>
              <a:rPr lang="en-US" sz="1400" dirty="0">
                <a:solidFill>
                  <a:schemeClr val="bg1"/>
                </a:solidFill>
                <a:latin typeface="Calibri" charset="0"/>
              </a:rPr>
              <a:t>Stephan Kinsella | PFS 2023</a:t>
            </a:r>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83" r:id="rId3"/>
    <p:sldLayoutId id="2147484484" r:id="rId4"/>
    <p:sldLayoutId id="2147484485" r:id="rId5"/>
    <p:sldLayoutId id="2147484486" r:id="rId6"/>
    <p:sldLayoutId id="2147484487" r:id="rId7"/>
    <p:sldLayoutId id="2147484488" r:id="rId8"/>
    <p:sldLayoutId id="2147484489" r:id="rId9"/>
    <p:sldLayoutId id="2147484490" r:id="rId10"/>
    <p:sldLayoutId id="2147484491" r:id="rId11"/>
  </p:sldLayoutIdLst>
  <p:transition>
    <p:pull dir="u"/>
  </p:transition>
  <p:txStyles>
    <p:titleStyle>
      <a:lvl1pPr algn="l" rtl="0" eaLnBrk="0" fontAlgn="base" hangingPunct="0">
        <a:spcBef>
          <a:spcPct val="0"/>
        </a:spcBef>
        <a:spcAft>
          <a:spcPct val="0"/>
        </a:spcAft>
        <a:defRPr sz="3200">
          <a:solidFill>
            <a:srgbClr val="003399"/>
          </a:solidFill>
          <a:latin typeface="+mj-lt"/>
          <a:ea typeface="ＭＳ Ｐゴシック" charset="0"/>
          <a:cs typeface="ＭＳ Ｐゴシック" charset="0"/>
        </a:defRPr>
      </a:lvl1pPr>
      <a:lvl2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2pPr>
      <a:lvl3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3pPr>
      <a:lvl4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4pPr>
      <a:lvl5pPr algn="l" rtl="0" eaLnBrk="0" fontAlgn="base" hangingPunct="0">
        <a:spcBef>
          <a:spcPct val="0"/>
        </a:spcBef>
        <a:spcAft>
          <a:spcPct val="0"/>
        </a:spcAft>
        <a:defRPr sz="3200">
          <a:solidFill>
            <a:srgbClr val="003399"/>
          </a:solidFill>
          <a:latin typeface="Calibri" pitchFamily="34" charset="0"/>
          <a:ea typeface="ＭＳ Ｐゴシック" charset="0"/>
          <a:cs typeface="ＭＳ Ｐゴシック" charset="0"/>
        </a:defRPr>
      </a:lvl5pPr>
      <a:lvl6pPr marL="457200" algn="l" rtl="0" fontAlgn="base">
        <a:spcBef>
          <a:spcPct val="0"/>
        </a:spcBef>
        <a:spcAft>
          <a:spcPct val="0"/>
        </a:spcAft>
        <a:defRPr sz="3200">
          <a:solidFill>
            <a:srgbClr val="003399"/>
          </a:solidFill>
          <a:latin typeface="Calibri" pitchFamily="34" charset="0"/>
        </a:defRPr>
      </a:lvl6pPr>
      <a:lvl7pPr marL="914400" algn="l" rtl="0" fontAlgn="base">
        <a:spcBef>
          <a:spcPct val="0"/>
        </a:spcBef>
        <a:spcAft>
          <a:spcPct val="0"/>
        </a:spcAft>
        <a:defRPr sz="3200">
          <a:solidFill>
            <a:srgbClr val="003399"/>
          </a:solidFill>
          <a:latin typeface="Calibri" pitchFamily="34" charset="0"/>
        </a:defRPr>
      </a:lvl7pPr>
      <a:lvl8pPr marL="1371600" algn="l" rtl="0" fontAlgn="base">
        <a:spcBef>
          <a:spcPct val="0"/>
        </a:spcBef>
        <a:spcAft>
          <a:spcPct val="0"/>
        </a:spcAft>
        <a:defRPr sz="3200">
          <a:solidFill>
            <a:srgbClr val="003399"/>
          </a:solidFill>
          <a:latin typeface="Calibri" pitchFamily="34" charset="0"/>
        </a:defRPr>
      </a:lvl8pPr>
      <a:lvl9pPr marL="1828800" algn="l" rtl="0" fontAlgn="base">
        <a:spcBef>
          <a:spcPct val="0"/>
        </a:spcBef>
        <a:spcAft>
          <a:spcPct val="0"/>
        </a:spcAft>
        <a:defRPr sz="3200">
          <a:solidFill>
            <a:srgbClr val="003399"/>
          </a:solidFill>
          <a:latin typeface="Calibri" pitchFamily="34" charset="0"/>
        </a:defRPr>
      </a:lvl9pPr>
    </p:titleStyle>
    <p:bodyStyle>
      <a:lvl1pPr marL="342900" indent="-342900" algn="l" rtl="0" eaLnBrk="0" fontAlgn="base" hangingPunct="0">
        <a:spcBef>
          <a:spcPct val="20000"/>
        </a:spcBef>
        <a:spcAft>
          <a:spcPct val="0"/>
        </a:spcAft>
        <a:buClr>
          <a:srgbClr val="003399"/>
        </a:buClr>
        <a:buSzPct val="60000"/>
        <a:buFont typeface="Arial" charset="0"/>
        <a:buChar char="►"/>
        <a:defRPr sz="2400">
          <a:solidFill>
            <a:srgbClr val="003399"/>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339933"/>
        </a:buClr>
        <a:buSzPct val="80000"/>
        <a:buFont typeface="Wingdings" charset="0"/>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003399"/>
        </a:buClr>
        <a:buSzPct val="60000"/>
        <a:buFont typeface="Arial" charset="0"/>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339933"/>
        </a:buClr>
        <a:buSzPct val="80000"/>
        <a:buFont typeface="Wingdings" charset="0"/>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003399"/>
        </a:buClr>
        <a:buSzPct val="60000"/>
        <a:buFont typeface="Arial" charset="0"/>
        <a:buChar char="►"/>
        <a:defRPr sz="1600">
          <a:solidFill>
            <a:schemeClr val="tx1"/>
          </a:solidFill>
          <a:latin typeface="+mn-lt"/>
          <a:ea typeface="ＭＳ Ｐゴシック" charset="0"/>
        </a:defRPr>
      </a:lvl5pPr>
      <a:lvl6pPr marL="25146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6pPr>
      <a:lvl7pPr marL="29718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7pPr>
      <a:lvl8pPr marL="34290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8pPr>
      <a:lvl9pPr marL="3886200" indent="-228600" algn="l" rtl="0" fontAlgn="base">
        <a:spcBef>
          <a:spcPct val="20000"/>
        </a:spcBef>
        <a:spcAft>
          <a:spcPct val="0"/>
        </a:spcAft>
        <a:buClr>
          <a:srgbClr val="003399"/>
        </a:buClr>
        <a:buSzPct val="60000"/>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propertyandfreedom.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twitter.com/NSKinsella" TargetMode="External"/><Relationship Id="rId5" Type="http://schemas.openxmlformats.org/officeDocument/2006/relationships/hyperlink" Target="https://www.stephankinsella.com/" TargetMode="External"/><Relationship Id="rId4" Type="http://schemas.openxmlformats.org/officeDocument/2006/relationships/hyperlink" Target="http://c4sif.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tephankinsella.com/lff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c4sif.org/" TargetMode="External"/><Relationship Id="rId5" Type="http://schemas.openxmlformats.org/officeDocument/2006/relationships/hyperlink" Target="http://www.stephankinsella.com/" TargetMode="External"/><Relationship Id="rId4" Type="http://schemas.openxmlformats.org/officeDocument/2006/relationships/hyperlink" Target="http://www.copythisbook.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tephankinsella.com/lff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4sif.org/2013/05/my-ip-odysse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4sif.org/2010/12/there-are-no-good-arguments-for-intellectual-property/" TargetMode="External"/><Relationship Id="rId2" Type="http://schemas.openxmlformats.org/officeDocument/2006/relationships/hyperlink" Target="https://c4sif.org/2010/12/absurd-arguments-for-i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52892" y="1981200"/>
            <a:ext cx="3891107" cy="445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6" name="Rectangle 5"/>
          <p:cNvSpPr>
            <a:spLocks noGrp="1" noChangeArrowheads="1"/>
          </p:cNvSpPr>
          <p:nvPr>
            <p:ph type="subTitle" idx="1"/>
          </p:nvPr>
        </p:nvSpPr>
        <p:spPr>
          <a:xfrm>
            <a:off x="381000" y="2286000"/>
            <a:ext cx="4648200" cy="3733800"/>
          </a:xfrm>
        </p:spPr>
        <p:txBody>
          <a:bodyPr/>
          <a:lstStyle/>
          <a:p>
            <a:pPr eaLnBrk="1" hangingPunct="1">
              <a:spcBef>
                <a:spcPts val="2400"/>
              </a:spcBef>
            </a:pPr>
            <a:r>
              <a:rPr lang="en-US" sz="2800" b="1" dirty="0">
                <a:latin typeface="Calibri" charset="0"/>
              </a:rPr>
              <a:t>Stephan Kinsella</a:t>
            </a:r>
          </a:p>
          <a:p>
            <a:pPr eaLnBrk="1" hangingPunct="1">
              <a:spcBef>
                <a:spcPct val="0"/>
              </a:spcBef>
            </a:pPr>
            <a:r>
              <a:rPr lang="en-US" u="sng" dirty="0">
                <a:cs typeface="Calibri"/>
                <a:sym typeface="Helvetica" charset="0"/>
                <a:hlinkClick r:id="rId4"/>
              </a:rPr>
              <a:t>C4SIF.org</a:t>
            </a:r>
            <a:r>
              <a:rPr lang="en-US" dirty="0">
                <a:cs typeface="Calibri"/>
                <a:sym typeface="Helvetica" charset="0"/>
              </a:rPr>
              <a:t> </a:t>
            </a:r>
            <a:r>
              <a:rPr lang="en-US" sz="1400" dirty="0">
                <a:cs typeface="Calibri"/>
                <a:sym typeface="Helvetica" charset="0"/>
              </a:rPr>
              <a:t>•</a:t>
            </a:r>
            <a:r>
              <a:rPr lang="en-US" dirty="0">
                <a:cs typeface="Calibri"/>
                <a:sym typeface="Helvetica" charset="0"/>
              </a:rPr>
              <a:t> </a:t>
            </a:r>
            <a:r>
              <a:rPr lang="en-US" dirty="0">
                <a:latin typeface="Calibri" panose="020F0502020204030204" pitchFamily="34" charset="0"/>
                <a:cs typeface="Calibri" panose="020F0502020204030204" pitchFamily="34" charset="0"/>
                <a:hlinkClick r:id="rId5"/>
              </a:rPr>
              <a:t>StephanKinsella.com</a:t>
            </a:r>
            <a:r>
              <a:rPr lang="en-US" dirty="0">
                <a:latin typeface="Calibri" panose="020F0502020204030204" pitchFamily="34" charset="0"/>
                <a:cs typeface="Calibri" panose="020F0502020204030204" pitchFamily="34" charset="0"/>
              </a:rPr>
              <a:t> </a:t>
            </a:r>
          </a:p>
          <a:p>
            <a:pPr eaLnBrk="1" hangingPunct="1">
              <a:spcBef>
                <a:spcPct val="0"/>
              </a:spcBef>
            </a:pPr>
            <a:r>
              <a:rPr lang="en-US" dirty="0">
                <a:latin typeface="Calibri" charset="0"/>
                <a:hlinkClick r:id="rId6"/>
              </a:rPr>
              <a:t>@</a:t>
            </a:r>
            <a:r>
              <a:rPr lang="en-US" dirty="0" err="1">
                <a:latin typeface="Calibri" charset="0"/>
                <a:hlinkClick r:id="rId6"/>
              </a:rPr>
              <a:t>nskinsella</a:t>
            </a:r>
            <a:endParaRPr lang="en-US" i="1" dirty="0">
              <a:latin typeface="Calibri" charset="0"/>
            </a:endParaRPr>
          </a:p>
          <a:p>
            <a:pPr eaLnBrk="1" hangingPunct="1">
              <a:spcBef>
                <a:spcPct val="0"/>
              </a:spcBef>
            </a:pPr>
            <a:endParaRPr lang="en-US" dirty="0">
              <a:latin typeface="Calibri" charset="0"/>
            </a:endParaRPr>
          </a:p>
          <a:p>
            <a:pPr eaLnBrk="1" hangingPunct="1">
              <a:spcBef>
                <a:spcPct val="0"/>
              </a:spcBef>
            </a:pPr>
            <a:r>
              <a:rPr lang="en-US" dirty="0">
                <a:latin typeface="Calibri" charset="0"/>
                <a:hlinkClick r:id="rId7"/>
              </a:rPr>
              <a:t>Property and Freedom Society</a:t>
            </a:r>
            <a:r>
              <a:rPr lang="en-US" dirty="0">
                <a:latin typeface="Calibri" charset="0"/>
              </a:rPr>
              <a:t> </a:t>
            </a:r>
          </a:p>
          <a:p>
            <a:pPr eaLnBrk="1" hangingPunct="1">
              <a:spcBef>
                <a:spcPct val="0"/>
              </a:spcBef>
            </a:pPr>
            <a:r>
              <a:rPr lang="en-US" dirty="0">
                <a:latin typeface="Calibri" charset="0"/>
              </a:rPr>
              <a:t>2023 Annual Meeting</a:t>
            </a:r>
          </a:p>
          <a:p>
            <a:pPr eaLnBrk="1" hangingPunct="1">
              <a:spcBef>
                <a:spcPct val="0"/>
              </a:spcBef>
            </a:pPr>
            <a:r>
              <a:rPr lang="en-US" dirty="0" err="1">
                <a:latin typeface="Calibri" charset="0"/>
              </a:rPr>
              <a:t>Bodrum</a:t>
            </a:r>
            <a:r>
              <a:rPr lang="en-US" dirty="0">
                <a:latin typeface="Calibri" charset="0"/>
              </a:rPr>
              <a:t>, Turkey</a:t>
            </a:r>
          </a:p>
          <a:p>
            <a:pPr eaLnBrk="1" hangingPunct="1">
              <a:spcBef>
                <a:spcPct val="0"/>
              </a:spcBef>
            </a:pPr>
            <a:r>
              <a:rPr lang="en-US" dirty="0">
                <a:latin typeface="Calibri" charset="0"/>
              </a:rPr>
              <a:t>September 24, 2023</a:t>
            </a:r>
          </a:p>
        </p:txBody>
      </p:sp>
      <p:sp>
        <p:nvSpPr>
          <p:cNvPr id="6147" name="Text Box 18"/>
          <p:cNvSpPr txBox="1">
            <a:spLocks noChangeArrowheads="1"/>
          </p:cNvSpPr>
          <p:nvPr/>
        </p:nvSpPr>
        <p:spPr bwMode="auto">
          <a:xfrm>
            <a:off x="381000" y="343452"/>
            <a:ext cx="76962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r>
              <a:rPr lang="en-US" sz="3200" cap="small" dirty="0">
                <a:latin typeface="Calibri" charset="0"/>
                <a:ea typeface="Calibri" charset="0"/>
                <a:cs typeface="Calibri" charset="0"/>
              </a:rPr>
              <a:t>There </a:t>
            </a:r>
            <a:r>
              <a:rPr lang="en-US" sz="3200" cap="small" dirty="0" err="1">
                <a:latin typeface="Calibri" charset="0"/>
                <a:ea typeface="Calibri" charset="0"/>
                <a:cs typeface="Calibri" charset="0"/>
              </a:rPr>
              <a:t>Ain’t</a:t>
            </a:r>
            <a:r>
              <a:rPr lang="en-US" sz="3200" cap="small" dirty="0">
                <a:latin typeface="Calibri" charset="0"/>
                <a:ea typeface="Calibri" charset="0"/>
                <a:cs typeface="Calibri" charset="0"/>
              </a:rPr>
              <a:t> No Intellectual Property: </a:t>
            </a:r>
          </a:p>
          <a:p>
            <a:r>
              <a:rPr lang="en-US" sz="3200" cap="small" dirty="0">
                <a:latin typeface="Calibri" charset="0"/>
                <a:ea typeface="Calibri" charset="0"/>
                <a:cs typeface="Calibri" charset="0"/>
              </a:rPr>
              <a:t>The Personal Story of a Discovery</a:t>
            </a:r>
            <a:endParaRPr lang="en-US" sz="3200" dirty="0">
              <a:solidFill>
                <a:srgbClr val="003399"/>
              </a:solidFill>
              <a:latin typeface="Calibri" charset="0"/>
              <a:ea typeface="Calibri" charset="0"/>
              <a:cs typeface="Calibri" charset="0"/>
            </a:endParaRPr>
          </a:p>
        </p:txBody>
      </p:sp>
    </p:spTree>
  </p:cSld>
  <p:clrMapOvr>
    <a:masterClrMapping/>
  </p:clrMapOvr>
  <p:transition>
    <p:pull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Summary: Property Rights and Conflict</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This is true even of Crusoe, in the typical </a:t>
            </a:r>
            <a:r>
              <a:rPr lang="en-US" dirty="0" err="1"/>
              <a:t>Robinsonade</a:t>
            </a:r>
            <a:endParaRPr lang="en-US" dirty="0"/>
          </a:p>
          <a:p>
            <a:r>
              <a:rPr lang="en-US" dirty="0"/>
              <a:t>Humans living with other people benefit from trade and living in society</a:t>
            </a:r>
          </a:p>
          <a:p>
            <a:r>
              <a:rPr lang="en-US" dirty="0"/>
              <a:t>But now there is a danger of </a:t>
            </a:r>
            <a:r>
              <a:rPr lang="en-US" b="1" i="1" dirty="0"/>
              <a:t>conflict</a:t>
            </a:r>
            <a:r>
              <a:rPr lang="en-US" dirty="0"/>
              <a:t> over the scarce means</a:t>
            </a:r>
          </a:p>
          <a:p>
            <a:r>
              <a:rPr lang="en-US" dirty="0"/>
              <a:t>Property rights emerge as a social institution to permit actors to use scarce resources without conflict</a:t>
            </a:r>
          </a:p>
          <a:p>
            <a:endParaRPr lang="en-US" dirty="0"/>
          </a:p>
          <a:p>
            <a:endParaRPr lang="en-US" dirty="0"/>
          </a:p>
          <a:p>
            <a:endParaRPr lang="en-US" dirty="0"/>
          </a:p>
        </p:txBody>
      </p:sp>
    </p:spTree>
    <p:extLst>
      <p:ext uri="{BB962C8B-B14F-4D97-AF65-F5344CB8AC3E}">
        <p14:creationId xmlns:p14="http://schemas.microsoft.com/office/powerpoint/2010/main" val="2134886781"/>
      </p:ext>
    </p:extLst>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Summary: Property Allocation Rules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Each person owns his own body (“self-ownership”), since he has </a:t>
            </a:r>
            <a:r>
              <a:rPr lang="en-US" i="1" dirty="0"/>
              <a:t>direct control</a:t>
            </a:r>
            <a:r>
              <a:rPr lang="en-US" dirty="0"/>
              <a:t> over it and thus has a better claim than anyone else </a:t>
            </a:r>
          </a:p>
          <a:p>
            <a:r>
              <a:rPr lang="en-US" dirty="0"/>
              <a:t>For other, external, previously-unowned resources (scarce means of action), they must be able to be used </a:t>
            </a:r>
            <a:r>
              <a:rPr lang="en-US" i="1" dirty="0"/>
              <a:t>first</a:t>
            </a:r>
            <a:endParaRPr lang="en-US" dirty="0"/>
          </a:p>
          <a:p>
            <a:r>
              <a:rPr lang="en-US" dirty="0"/>
              <a:t>So original appropriation (homesteading) is the primary property acquisition rule</a:t>
            </a:r>
          </a:p>
          <a:p>
            <a:r>
              <a:rPr lang="en-US" dirty="0"/>
              <a:t>The second rule is </a:t>
            </a:r>
            <a:r>
              <a:rPr lang="en-US" i="1" dirty="0"/>
              <a:t>contract</a:t>
            </a:r>
            <a:r>
              <a:rPr lang="en-US" dirty="0"/>
              <a:t>: the owner of a resource may transfer ownership or title to someone else, by gift or sale</a:t>
            </a:r>
          </a:p>
          <a:p>
            <a:pPr lvl="1"/>
            <a:r>
              <a:rPr lang="en-US" dirty="0"/>
              <a:t>Third rule: the owner of a resource may be required to transfer owned resources to a victim of his tort or aggression (rectification)</a:t>
            </a:r>
          </a:p>
        </p:txBody>
      </p:sp>
    </p:spTree>
    <p:extLst>
      <p:ext uri="{BB962C8B-B14F-4D97-AF65-F5344CB8AC3E}">
        <p14:creationId xmlns:p14="http://schemas.microsoft.com/office/powerpoint/2010/main" val="888540768"/>
      </p:ext>
    </p:extLst>
  </p:cSld>
  <p:clrMapOvr>
    <a:masterClrMapping/>
  </p:clrMapOvr>
  <p:transition>
    <p:pull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Summary: Property Allocation Rules</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Thus in any dispute, which is necessarily a dispute about who is the rightful owner of some particular scarce resource, these property allocation rules suffice to specify the owner</a:t>
            </a:r>
          </a:p>
          <a:p>
            <a:r>
              <a:rPr lang="en-US" dirty="0"/>
              <a:t>Self-ownership; original appropriation; contractual transfer; rectification</a:t>
            </a:r>
          </a:p>
          <a:p>
            <a:endParaRPr lang="en-US" dirty="0"/>
          </a:p>
          <a:p>
            <a:endParaRPr lang="en-US" dirty="0"/>
          </a:p>
        </p:txBody>
      </p:sp>
    </p:spTree>
    <p:extLst>
      <p:ext uri="{BB962C8B-B14F-4D97-AF65-F5344CB8AC3E}">
        <p14:creationId xmlns:p14="http://schemas.microsoft.com/office/powerpoint/2010/main" val="2855862092"/>
      </p:ext>
    </p:extLst>
  </p:cSld>
  <p:clrMapOvr>
    <a:masterClrMapping/>
  </p:clrMapOvr>
  <p:transition>
    <p:pull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Summary: IP as Negative Easement</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IP rights grant to the IP “owner” a right to limit how others can use their own property</a:t>
            </a:r>
          </a:p>
          <a:p>
            <a:pPr lvl="1"/>
            <a:r>
              <a:rPr lang="en-US" dirty="0"/>
              <a:t>Copyright owner can prevent you from printing a book using your own paper, ink, and printing press</a:t>
            </a:r>
          </a:p>
          <a:p>
            <a:pPr lvl="1"/>
            <a:r>
              <a:rPr lang="en-US" dirty="0"/>
              <a:t>Patent owner can prevent a competitor from making widgets using their own factory and raw materials</a:t>
            </a:r>
          </a:p>
          <a:p>
            <a:r>
              <a:rPr lang="en-US" dirty="0"/>
              <a:t>Recall that both </a:t>
            </a:r>
            <a:r>
              <a:rPr lang="en-US" b="1" i="1" dirty="0"/>
              <a:t>scarce means</a:t>
            </a:r>
            <a:r>
              <a:rPr lang="en-US" dirty="0"/>
              <a:t> and </a:t>
            </a:r>
            <a:r>
              <a:rPr lang="en-US" b="1" i="1" dirty="0"/>
              <a:t>knowledge to guide actions</a:t>
            </a:r>
            <a:r>
              <a:rPr lang="en-US" dirty="0"/>
              <a:t> are required for successful human action</a:t>
            </a:r>
          </a:p>
          <a:p>
            <a:pPr lvl="1"/>
            <a:r>
              <a:rPr lang="en-US" dirty="0"/>
              <a:t>But conflict is possible only with respect to scarce resources, which is why property rights emerge in response to this problem</a:t>
            </a:r>
          </a:p>
          <a:p>
            <a:pPr lvl="1"/>
            <a:r>
              <a:rPr lang="en-US" dirty="0"/>
              <a:t>Conflict is not possible with respect to the </a:t>
            </a:r>
            <a:r>
              <a:rPr lang="en-US" i="1" dirty="0"/>
              <a:t>knowledge</a:t>
            </a:r>
            <a:r>
              <a:rPr lang="en-US" dirty="0"/>
              <a:t> that guides action</a:t>
            </a:r>
          </a:p>
          <a:p>
            <a:pPr lvl="1"/>
            <a:r>
              <a:rPr lang="en-US" dirty="0"/>
              <a:t>So property rights in information or knowledge make no sense and invariably distort and invade property rights in scarce resources</a:t>
            </a:r>
          </a:p>
          <a:p>
            <a:endParaRPr lang="en-US" dirty="0"/>
          </a:p>
        </p:txBody>
      </p:sp>
    </p:spTree>
    <p:extLst>
      <p:ext uri="{BB962C8B-B14F-4D97-AF65-F5344CB8AC3E}">
        <p14:creationId xmlns:p14="http://schemas.microsoft.com/office/powerpoint/2010/main" val="265625942"/>
      </p:ext>
    </p:extLst>
  </p:cSld>
  <p:clrMapOvr>
    <a:masterClrMapping/>
  </p:clrMapOvr>
  <p:transition>
    <p:pull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76E9-94DF-C916-C1CA-E007D40D6021}"/>
              </a:ext>
            </a:extLst>
          </p:cNvPr>
          <p:cNvSpPr>
            <a:spLocks noGrp="1"/>
          </p:cNvSpPr>
          <p:nvPr>
            <p:ph type="title"/>
          </p:nvPr>
        </p:nvSpPr>
        <p:spPr/>
        <p:txBody>
          <a:bodyPr/>
          <a:lstStyle/>
          <a:p>
            <a:r>
              <a:rPr lang="en-US" dirty="0"/>
              <a:t>Property Rights as a Limit on Action</a:t>
            </a:r>
          </a:p>
        </p:txBody>
      </p:sp>
      <p:sp>
        <p:nvSpPr>
          <p:cNvPr id="3" name="Content Placeholder 2">
            <a:extLst>
              <a:ext uri="{FF2B5EF4-FFF2-40B4-BE49-F238E27FC236}">
                <a16:creationId xmlns:a16="http://schemas.microsoft.com/office/drawing/2014/main" id="{A9F2862D-78B1-BE96-1AC6-F19EED834D87}"/>
              </a:ext>
            </a:extLst>
          </p:cNvPr>
          <p:cNvSpPr>
            <a:spLocks noGrp="1"/>
          </p:cNvSpPr>
          <p:nvPr>
            <p:ph idx="1"/>
          </p:nvPr>
        </p:nvSpPr>
        <p:spPr>
          <a:xfrm>
            <a:off x="301625" y="876300"/>
            <a:ext cx="8540750" cy="5105400"/>
          </a:xfrm>
        </p:spPr>
        <p:txBody>
          <a:bodyPr/>
          <a:lstStyle/>
          <a:p>
            <a:r>
              <a:rPr lang="en-US" dirty="0"/>
              <a:t>IP rights limit existing property rights</a:t>
            </a:r>
          </a:p>
          <a:p>
            <a:pPr lvl="1"/>
            <a:r>
              <a:rPr lang="en-US" dirty="0"/>
              <a:t>Negative easements or servitudes</a:t>
            </a:r>
          </a:p>
          <a:p>
            <a:r>
              <a:rPr lang="en-US" dirty="0"/>
              <a:t>“Yes, IP rights limit normal property rights, but all property rights limit other property rights”</a:t>
            </a:r>
          </a:p>
          <a:p>
            <a:r>
              <a:rPr lang="en-US" dirty="0"/>
              <a:t>But property rights do not limit other property rights</a:t>
            </a:r>
          </a:p>
          <a:p>
            <a:pPr lvl="1"/>
            <a:r>
              <a:rPr lang="en-US" dirty="0"/>
              <a:t>The very purpose of property rights is to avoid conflict</a:t>
            </a:r>
          </a:p>
          <a:p>
            <a:pPr lvl="1"/>
            <a:r>
              <a:rPr lang="en-US" dirty="0"/>
              <a:t>All legitimate property rights must be </a:t>
            </a:r>
            <a:r>
              <a:rPr lang="en-US" i="1" dirty="0"/>
              <a:t>compossible</a:t>
            </a:r>
          </a:p>
          <a:p>
            <a:r>
              <a:rPr lang="en-US" dirty="0"/>
              <a:t>Property rights limit </a:t>
            </a:r>
            <a:r>
              <a:rPr lang="en-US" i="1" dirty="0"/>
              <a:t>actions</a:t>
            </a:r>
            <a:r>
              <a:rPr lang="en-US" dirty="0"/>
              <a:t>, not property rights</a:t>
            </a:r>
          </a:p>
          <a:p>
            <a:pPr lvl="1"/>
            <a:r>
              <a:rPr lang="en-US" dirty="0"/>
              <a:t>Your property right in your body is the reason why I may not perform the action of shooting you with a gun</a:t>
            </a:r>
          </a:p>
          <a:p>
            <a:pPr lvl="1"/>
            <a:r>
              <a:rPr lang="en-US" dirty="0"/>
              <a:t>It does not mean my property right in the gun is limited. Instead, the range of actions I may take is what is limited.</a:t>
            </a:r>
          </a:p>
          <a:p>
            <a:pPr lvl="1"/>
            <a:r>
              <a:rPr lang="en-US" dirty="0"/>
              <a:t>If the gun is stolen, I still may not shoot you.</a:t>
            </a:r>
          </a:p>
          <a:p>
            <a:pPr lvl="1"/>
            <a:r>
              <a:rPr lang="en-US" dirty="0"/>
              <a:t>This highlights that property rights are the </a:t>
            </a:r>
            <a:r>
              <a:rPr lang="en-US" i="1" dirty="0"/>
              <a:t>right to exclude</a:t>
            </a:r>
            <a:r>
              <a:rPr lang="en-US" dirty="0"/>
              <a:t>, not the </a:t>
            </a:r>
            <a:r>
              <a:rPr lang="en-US" i="1" dirty="0"/>
              <a:t>right to use.</a:t>
            </a:r>
            <a:endParaRPr lang="en-US" dirty="0"/>
          </a:p>
        </p:txBody>
      </p:sp>
    </p:spTree>
    <p:extLst>
      <p:ext uri="{BB962C8B-B14F-4D97-AF65-F5344CB8AC3E}">
        <p14:creationId xmlns:p14="http://schemas.microsoft.com/office/powerpoint/2010/main" val="1278224750"/>
      </p:ext>
    </p:extLst>
  </p:cSld>
  <p:clrMapOvr>
    <a:masterClrMapping/>
  </p:clrMapOvr>
  <p:transition>
    <p:pull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D626-97BD-091C-27F8-327BB1C772CE}"/>
              </a:ext>
            </a:extLst>
          </p:cNvPr>
          <p:cNvSpPr>
            <a:spLocks noGrp="1"/>
          </p:cNvSpPr>
          <p:nvPr>
            <p:ph type="title"/>
          </p:nvPr>
        </p:nvSpPr>
        <p:spPr/>
        <p:txBody>
          <a:bodyPr/>
          <a:lstStyle/>
          <a:p>
            <a:r>
              <a:rPr lang="en-US" dirty="0"/>
              <a:t>All Arguments for IP Are Confused</a:t>
            </a:r>
          </a:p>
        </p:txBody>
      </p:sp>
      <p:sp>
        <p:nvSpPr>
          <p:cNvPr id="3" name="Content Placeholder 2">
            <a:extLst>
              <a:ext uri="{FF2B5EF4-FFF2-40B4-BE49-F238E27FC236}">
                <a16:creationId xmlns:a16="http://schemas.microsoft.com/office/drawing/2014/main" id="{8D4B9682-4D67-51B0-4601-8AB82BEBA984}"/>
              </a:ext>
            </a:extLst>
          </p:cNvPr>
          <p:cNvSpPr>
            <a:spLocks noGrp="1"/>
          </p:cNvSpPr>
          <p:nvPr>
            <p:ph idx="1"/>
          </p:nvPr>
        </p:nvSpPr>
        <p:spPr/>
        <p:txBody>
          <a:bodyPr/>
          <a:lstStyle/>
          <a:p>
            <a:r>
              <a:rPr lang="en-US" dirty="0"/>
              <a:t>Once this is understood, it is easy to see the flaws in arguments for IP</a:t>
            </a:r>
          </a:p>
          <a:p>
            <a:r>
              <a:rPr lang="en-US" dirty="0"/>
              <a:t>“Why would I invent something?”</a:t>
            </a:r>
          </a:p>
          <a:p>
            <a:pPr lvl="1"/>
            <a:r>
              <a:rPr lang="en-US" dirty="0"/>
              <a:t>Questions are not arguments</a:t>
            </a:r>
          </a:p>
          <a:p>
            <a:r>
              <a:rPr lang="en-US" dirty="0"/>
              <a:t>“Creators deserve to be paid.”</a:t>
            </a:r>
          </a:p>
          <a:p>
            <a:r>
              <a:rPr lang="en-US" dirty="0"/>
              <a:t>“Copying is stealing” (or “ripping off” or “piracy” or “theft”)</a:t>
            </a:r>
          </a:p>
          <a:p>
            <a:r>
              <a:rPr lang="en-US" dirty="0"/>
              <a:t>“You own what you create”</a:t>
            </a:r>
          </a:p>
          <a:p>
            <a:pPr lvl="1"/>
            <a:r>
              <a:rPr lang="en-US" dirty="0"/>
              <a:t>What about factory workers</a:t>
            </a:r>
            <a:r>
              <a:rPr lang="en-US"/>
              <a:t>? </a:t>
            </a:r>
            <a:endParaRPr lang="en-US" dirty="0"/>
          </a:p>
          <a:p>
            <a:r>
              <a:rPr lang="en-US" dirty="0"/>
              <a:t>And many others, too many to go into here, but I deal with them in various writings, lectures, interviews</a:t>
            </a:r>
          </a:p>
        </p:txBody>
      </p:sp>
    </p:spTree>
    <p:extLst>
      <p:ext uri="{BB962C8B-B14F-4D97-AF65-F5344CB8AC3E}">
        <p14:creationId xmlns:p14="http://schemas.microsoft.com/office/powerpoint/2010/main" val="2656673055"/>
      </p:ext>
    </p:extLst>
  </p:cSld>
  <p:clrMapOvr>
    <a:masterClrMapping/>
  </p:clrMapOvr>
  <p:transition>
    <p:pull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76E9-94DF-C916-C1CA-E007D40D6021}"/>
              </a:ext>
            </a:extLst>
          </p:cNvPr>
          <p:cNvSpPr>
            <a:spLocks noGrp="1"/>
          </p:cNvSpPr>
          <p:nvPr>
            <p:ph type="title"/>
          </p:nvPr>
        </p:nvSpPr>
        <p:spPr/>
        <p:txBody>
          <a:bodyPr/>
          <a:lstStyle/>
          <a:p>
            <a:r>
              <a:rPr lang="en-US" dirty="0"/>
              <a:t>Evil State Policies</a:t>
            </a:r>
          </a:p>
        </p:txBody>
      </p:sp>
      <p:sp>
        <p:nvSpPr>
          <p:cNvPr id="3" name="Content Placeholder 2">
            <a:extLst>
              <a:ext uri="{FF2B5EF4-FFF2-40B4-BE49-F238E27FC236}">
                <a16:creationId xmlns:a16="http://schemas.microsoft.com/office/drawing/2014/main" id="{A9F2862D-78B1-BE96-1AC6-F19EED834D87}"/>
              </a:ext>
            </a:extLst>
          </p:cNvPr>
          <p:cNvSpPr>
            <a:spLocks noGrp="1"/>
          </p:cNvSpPr>
          <p:nvPr>
            <p:ph idx="1"/>
          </p:nvPr>
        </p:nvSpPr>
        <p:spPr/>
        <p:txBody>
          <a:bodyPr/>
          <a:lstStyle/>
          <a:p>
            <a:r>
              <a:rPr lang="en-US" dirty="0"/>
              <a:t>War</a:t>
            </a:r>
          </a:p>
          <a:p>
            <a:r>
              <a:rPr lang="en-US" dirty="0"/>
              <a:t>Taxation</a:t>
            </a:r>
          </a:p>
          <a:p>
            <a:r>
              <a:rPr lang="en-US" dirty="0"/>
              <a:t>Central Banking</a:t>
            </a:r>
          </a:p>
          <a:p>
            <a:pPr lvl="1"/>
            <a:r>
              <a:rPr lang="en-US" dirty="0"/>
              <a:t>Inflation</a:t>
            </a:r>
          </a:p>
          <a:p>
            <a:pPr lvl="1"/>
            <a:r>
              <a:rPr lang="en-US" dirty="0"/>
              <a:t>Business cycles</a:t>
            </a:r>
          </a:p>
          <a:p>
            <a:r>
              <a:rPr lang="en-US" dirty="0"/>
              <a:t>Government education</a:t>
            </a:r>
          </a:p>
          <a:p>
            <a:r>
              <a:rPr lang="en-US" dirty="0"/>
              <a:t>Drug war</a:t>
            </a:r>
          </a:p>
          <a:p>
            <a:endParaRPr lang="en-US" dirty="0"/>
          </a:p>
          <a:p>
            <a:pPr marL="0" indent="0">
              <a:buNone/>
            </a:pPr>
            <a:r>
              <a:rPr lang="en-US" dirty="0"/>
              <a:t>ADD TO THE LIST</a:t>
            </a:r>
          </a:p>
          <a:p>
            <a:r>
              <a:rPr lang="en-US" b="1" dirty="0"/>
              <a:t>Intellectual property</a:t>
            </a:r>
          </a:p>
          <a:p>
            <a:r>
              <a:rPr lang="en-US" dirty="0"/>
              <a:t>And unfortunately, now: </a:t>
            </a:r>
            <a:r>
              <a:rPr lang="en-US" b="1" dirty="0"/>
              <a:t>Pandemic lockdowns and vaccine mandates</a:t>
            </a:r>
          </a:p>
          <a:p>
            <a:endParaRPr lang="en-US" dirty="0"/>
          </a:p>
        </p:txBody>
      </p:sp>
    </p:spTree>
    <p:extLst>
      <p:ext uri="{BB962C8B-B14F-4D97-AF65-F5344CB8AC3E}">
        <p14:creationId xmlns:p14="http://schemas.microsoft.com/office/powerpoint/2010/main" val="2556399167"/>
      </p:ext>
    </p:extLst>
  </p:cSld>
  <p:clrMapOvr>
    <a:masterClrMapping/>
  </p:clrMapOvr>
  <p:transition>
    <p:pull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82E67-2FDE-F70A-BCA9-CBC97DCDC2A5}"/>
              </a:ext>
            </a:extLst>
          </p:cNvPr>
          <p:cNvSpPr>
            <a:spLocks noGrp="1"/>
          </p:cNvSpPr>
          <p:nvPr>
            <p:ph type="title"/>
          </p:nvPr>
        </p:nvSpPr>
        <p:spPr/>
        <p:txBody>
          <a:bodyPr/>
          <a:lstStyle/>
          <a:p>
            <a:r>
              <a:rPr lang="en-US" dirty="0"/>
              <a:t>Further Reading</a:t>
            </a:r>
          </a:p>
        </p:txBody>
      </p:sp>
      <p:sp>
        <p:nvSpPr>
          <p:cNvPr id="3" name="Content Placeholder 2">
            <a:extLst>
              <a:ext uri="{FF2B5EF4-FFF2-40B4-BE49-F238E27FC236}">
                <a16:creationId xmlns:a16="http://schemas.microsoft.com/office/drawing/2014/main" id="{6911A59D-BF2B-166E-D089-5D369F5F6B24}"/>
              </a:ext>
            </a:extLst>
          </p:cNvPr>
          <p:cNvSpPr>
            <a:spLocks noGrp="1"/>
          </p:cNvSpPr>
          <p:nvPr>
            <p:ph idx="1"/>
          </p:nvPr>
        </p:nvSpPr>
        <p:spPr/>
        <p:txBody>
          <a:bodyPr/>
          <a:lstStyle/>
          <a:p>
            <a:r>
              <a:rPr lang="en-US" dirty="0"/>
              <a:t>Kinsella, </a:t>
            </a:r>
            <a:r>
              <a:rPr lang="en-US" i="1" dirty="0"/>
              <a:t>You Can’t Own Ideas: Essays on Intellectual Property</a:t>
            </a:r>
            <a:r>
              <a:rPr lang="en-US" dirty="0"/>
              <a:t> (2023) [</a:t>
            </a:r>
            <a:r>
              <a:rPr lang="en-US" dirty="0" err="1"/>
              <a:t>ebook</a:t>
            </a:r>
            <a:r>
              <a:rPr lang="en-US" dirty="0"/>
              <a:t>]</a:t>
            </a:r>
          </a:p>
          <a:p>
            <a:r>
              <a:rPr lang="en-US" dirty="0"/>
              <a:t>Kinsella, ed., </a:t>
            </a:r>
            <a:r>
              <a:rPr lang="en-US" i="1" dirty="0"/>
              <a:t>The Anti-IP Reader: Free Market Critiques of Intellectual Property</a:t>
            </a:r>
            <a:r>
              <a:rPr lang="en-US" dirty="0"/>
              <a:t> (2023) [</a:t>
            </a:r>
            <a:r>
              <a:rPr lang="en-US" dirty="0" err="1"/>
              <a:t>ebook</a:t>
            </a:r>
            <a:r>
              <a:rPr lang="en-US" dirty="0"/>
              <a:t>]</a:t>
            </a:r>
          </a:p>
          <a:p>
            <a:pPr lvl="1"/>
            <a:r>
              <a:rPr lang="en-US" dirty="0"/>
              <a:t>a selection of critiques of IP law from a libertarian or free market perspective</a:t>
            </a:r>
          </a:p>
          <a:p>
            <a:pPr lvl="1"/>
            <a:r>
              <a:rPr lang="en-US" dirty="0"/>
              <a:t>Ironically it would be difficult to publish as some of the pieces are </a:t>
            </a:r>
            <a:r>
              <a:rPr lang="en-US" dirty="0" err="1"/>
              <a:t>undre</a:t>
            </a:r>
            <a:r>
              <a:rPr lang="en-US" dirty="0"/>
              <a:t> copyright</a:t>
            </a:r>
          </a:p>
          <a:p>
            <a:r>
              <a:rPr lang="en-US" dirty="0"/>
              <a:t>The IP chapters in </a:t>
            </a:r>
            <a:r>
              <a:rPr lang="en-US" i="1" dirty="0">
                <a:hlinkClick r:id="rId3"/>
              </a:rPr>
              <a:t>Legal Foundations of a Free Society</a:t>
            </a:r>
            <a:r>
              <a:rPr lang="en-US" dirty="0"/>
              <a:t> (2023)</a:t>
            </a:r>
          </a:p>
          <a:p>
            <a:r>
              <a:rPr lang="en-US" dirty="0"/>
              <a:t>I plan to write a new, comprehensive book on IP from scratch, under the title </a:t>
            </a:r>
            <a:r>
              <a:rPr lang="en-US" i="1" dirty="0">
                <a:hlinkClick r:id="rId4"/>
              </a:rPr>
              <a:t>Copy This Book: The Case for Abolishing Intellectual Property</a:t>
            </a:r>
            <a:endParaRPr lang="en-US" i="1" dirty="0"/>
          </a:p>
          <a:p>
            <a:pPr lvl="1"/>
            <a:r>
              <a:rPr lang="en-US" dirty="0">
                <a:hlinkClick r:id="rId5"/>
              </a:rPr>
              <a:t>www.StephanKinsella.com</a:t>
            </a:r>
            <a:endParaRPr lang="en-US" dirty="0"/>
          </a:p>
          <a:p>
            <a:pPr lvl="1"/>
            <a:r>
              <a:rPr lang="en-US" dirty="0">
                <a:hlinkClick r:id="rId6"/>
              </a:rPr>
              <a:t>https://c4sif.org/</a:t>
            </a:r>
            <a:r>
              <a:rPr lang="en-US" dirty="0"/>
              <a:t> (Center for the Study of Innovative Freedom)</a:t>
            </a:r>
          </a:p>
        </p:txBody>
      </p:sp>
    </p:spTree>
    <p:extLst>
      <p:ext uri="{BB962C8B-B14F-4D97-AF65-F5344CB8AC3E}">
        <p14:creationId xmlns:p14="http://schemas.microsoft.com/office/powerpoint/2010/main" val="283409219"/>
      </p:ext>
    </p:extLst>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Spoken about intellectual property (IP) before here (in 2010 and 2015), but today I’d like to talk about how I came to my current views</a:t>
            </a:r>
          </a:p>
          <a:p>
            <a:pPr lvl="1"/>
            <a:r>
              <a:rPr lang="en-US" dirty="0"/>
              <a:t>And how figuring this out required coming to a deeper understanding and more clarity about the foundation and nature of rights, and property rights, in general</a:t>
            </a:r>
          </a:p>
          <a:p>
            <a:r>
              <a:rPr lang="en-US" dirty="0"/>
              <a:t>I came to the conclusion years ago that all IP law—patent, copyright, trademark, trade secret, and others—are completely illegitimate and should all be abolished</a:t>
            </a:r>
          </a:p>
          <a:p>
            <a:r>
              <a:rPr lang="en-US" dirty="0"/>
              <a:t>I started publishing articles on various aspects of libertarian theory in the early 1990s—rights and punishment theory, inalienability, legislation, and so on</a:t>
            </a:r>
          </a:p>
          <a:p>
            <a:endParaRPr lang="en-US" dirty="0"/>
          </a:p>
        </p:txBody>
      </p:sp>
    </p:spTree>
    <p:extLst>
      <p:ext uri="{BB962C8B-B14F-4D97-AF65-F5344CB8AC3E}">
        <p14:creationId xmlns:p14="http://schemas.microsoft.com/office/powerpoint/2010/main" val="1479582412"/>
      </p:ext>
    </p:extLst>
  </p:cSld>
  <p:clrMapOvr>
    <a:masterClrMapping/>
  </p:clrMapOvr>
  <p:transition>
    <p:pull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Against IP</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In 2001 I published “Against Intellectual Property” in the </a:t>
            </a:r>
            <a:r>
              <a:rPr lang="en-US" i="1" dirty="0"/>
              <a:t>Journal of Libertarian Studies</a:t>
            </a:r>
            <a:r>
              <a:rPr lang="en-US" dirty="0"/>
              <a:t>.</a:t>
            </a:r>
          </a:p>
          <a:p>
            <a:pPr lvl="1"/>
            <a:r>
              <a:rPr lang="en-US" dirty="0"/>
              <a:t>Original title: “The Legitimacy of Intellectual Property”</a:t>
            </a:r>
          </a:p>
          <a:p>
            <a:pPr lvl="1"/>
            <a:r>
              <a:rPr lang="en-US" dirty="0"/>
              <a:t>Hoppe suggested I change it, just like he suggested the title of today’s talk</a:t>
            </a:r>
          </a:p>
          <a:p>
            <a:r>
              <a:rPr lang="en-US" dirty="0"/>
              <a:t>The article was controversial and influential, so I became well known in libertarian circles as being “the IP guy”</a:t>
            </a:r>
          </a:p>
          <a:p>
            <a:pPr lvl="1"/>
            <a:r>
              <a:rPr lang="en-US" dirty="0"/>
              <a:t>Even though it’s not my only area of research</a:t>
            </a:r>
          </a:p>
          <a:p>
            <a:pPr lvl="1"/>
            <a:r>
              <a:rPr lang="en-US" dirty="0"/>
              <a:t>E.g., </a:t>
            </a:r>
            <a:r>
              <a:rPr lang="en-US" i="1" dirty="0">
                <a:hlinkClick r:id="rId2"/>
              </a:rPr>
              <a:t>Legal Foundations of a Free Society</a:t>
            </a:r>
            <a:r>
              <a:rPr lang="en-US" dirty="0"/>
              <a:t> (2023) [</a:t>
            </a:r>
            <a:r>
              <a:rPr lang="en-US" i="1" dirty="0"/>
              <a:t>LFFS</a:t>
            </a:r>
            <a:r>
              <a:rPr lang="en-US" dirty="0"/>
              <a:t>]</a:t>
            </a:r>
          </a:p>
        </p:txBody>
      </p:sp>
    </p:spTree>
    <p:extLst>
      <p:ext uri="{BB962C8B-B14F-4D97-AF65-F5344CB8AC3E}">
        <p14:creationId xmlns:p14="http://schemas.microsoft.com/office/powerpoint/2010/main" val="495961876"/>
      </p:ext>
    </p:extLst>
  </p:cSld>
  <p:clrMapOvr>
    <a:masterClrMapping/>
  </p:clrMapOvr>
  <p:transition>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IP Man</a:t>
            </a:r>
          </a:p>
        </p:txBody>
      </p:sp>
      <p:pic>
        <p:nvPicPr>
          <p:cNvPr id="5" name="Content Placeholder 4" descr="A person in a black shirt&#10;&#10;Description automatically generated">
            <a:extLst>
              <a:ext uri="{FF2B5EF4-FFF2-40B4-BE49-F238E27FC236}">
                <a16:creationId xmlns:a16="http://schemas.microsoft.com/office/drawing/2014/main" id="{DC776D63-EF43-D01E-CB48-DC386C5C60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7298" y="228599"/>
            <a:ext cx="4485901" cy="6337989"/>
          </a:xfrm>
        </p:spPr>
      </p:pic>
    </p:spTree>
    <p:extLst>
      <p:ext uri="{BB962C8B-B14F-4D97-AF65-F5344CB8AC3E}">
        <p14:creationId xmlns:p14="http://schemas.microsoft.com/office/powerpoint/2010/main" val="3065955543"/>
      </p:ext>
    </p:extLst>
  </p:cSld>
  <p:clrMapOvr>
    <a:masterClrMapping/>
  </p:clrMapOvr>
  <p:transition>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DE36-353A-0F81-961A-C7E31D4818CA}"/>
              </a:ext>
            </a:extLst>
          </p:cNvPr>
          <p:cNvSpPr>
            <a:spLocks noGrp="1"/>
          </p:cNvSpPr>
          <p:nvPr>
            <p:ph type="title"/>
          </p:nvPr>
        </p:nvSpPr>
        <p:spPr/>
        <p:txBody>
          <a:bodyPr/>
          <a:lstStyle/>
          <a:p>
            <a:r>
              <a:rPr lang="en-US" dirty="0"/>
              <a:t>How I got here</a:t>
            </a:r>
          </a:p>
        </p:txBody>
      </p:sp>
      <p:sp>
        <p:nvSpPr>
          <p:cNvPr id="3" name="Content Placeholder 2">
            <a:extLst>
              <a:ext uri="{FF2B5EF4-FFF2-40B4-BE49-F238E27FC236}">
                <a16:creationId xmlns:a16="http://schemas.microsoft.com/office/drawing/2014/main" id="{CF7DC6ED-BAD8-B358-3359-25C45FAF50E0}"/>
              </a:ext>
            </a:extLst>
          </p:cNvPr>
          <p:cNvSpPr>
            <a:spLocks noGrp="1"/>
          </p:cNvSpPr>
          <p:nvPr>
            <p:ph idx="1"/>
          </p:nvPr>
        </p:nvSpPr>
        <p:spPr>
          <a:xfrm>
            <a:off x="301625" y="876300"/>
            <a:ext cx="8540750" cy="5105400"/>
          </a:xfrm>
        </p:spPr>
        <p:txBody>
          <a:bodyPr/>
          <a:lstStyle/>
          <a:p>
            <a:r>
              <a:rPr lang="en-US" dirty="0"/>
              <a:t>Libertarian since high school, initially influenced by Ayn Rand</a:t>
            </a:r>
          </a:p>
          <a:p>
            <a:r>
              <a:rPr lang="en-US" dirty="0"/>
              <a:t>Never satisfied with her case for patent and copyright</a:t>
            </a:r>
          </a:p>
          <a:p>
            <a:r>
              <a:rPr lang="en-US" dirty="0"/>
              <a:t>Initially practiced oil and gas law (1992) but decided to switch to patent law (1994)</a:t>
            </a:r>
          </a:p>
          <a:p>
            <a:r>
              <a:rPr lang="en-US" dirty="0"/>
              <a:t>Around the same time I was learning patent and IP law as a lawyer, I tried to come up with a better argument for IP</a:t>
            </a:r>
          </a:p>
          <a:p>
            <a:r>
              <a:rPr lang="en-US" dirty="0"/>
              <a:t>Finally I came to my current IP beliefs</a:t>
            </a:r>
          </a:p>
          <a:p>
            <a:pPr lvl="1"/>
            <a:r>
              <a:rPr lang="en-US" dirty="0"/>
              <a:t>I was trying to justify the unjustifiable</a:t>
            </a:r>
          </a:p>
          <a:p>
            <a:r>
              <a:rPr lang="en-US" dirty="0"/>
              <a:t>Heavily influenced by the work of Hoppe (on scarcity and property), and Tom Palmer &amp; Wendy McElroy (on IP)</a:t>
            </a:r>
          </a:p>
          <a:p>
            <a:pPr lvl="1"/>
            <a:r>
              <a:rPr lang="en-US" dirty="0"/>
              <a:t>Hoppe was instinctively against IP from the beginning</a:t>
            </a:r>
          </a:p>
          <a:p>
            <a:r>
              <a:rPr lang="en-US" dirty="0"/>
              <a:t>Because I understood IP </a:t>
            </a:r>
            <a:r>
              <a:rPr lang="en-US" i="1" dirty="0"/>
              <a:t>law</a:t>
            </a:r>
            <a:r>
              <a:rPr lang="en-US" dirty="0"/>
              <a:t> very well, I put together what I had learned and published “Against Intellectual Property,” and </a:t>
            </a:r>
            <a:r>
              <a:rPr lang="en-US"/>
              <a:t>many articles since</a:t>
            </a:r>
            <a:endParaRPr lang="en-US" dirty="0"/>
          </a:p>
        </p:txBody>
      </p:sp>
    </p:spTree>
    <p:extLst>
      <p:ext uri="{BB962C8B-B14F-4D97-AF65-F5344CB8AC3E}">
        <p14:creationId xmlns:p14="http://schemas.microsoft.com/office/powerpoint/2010/main" val="2655192745"/>
      </p:ext>
    </p:extLst>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DE36-353A-0F81-961A-C7E31D4818CA}"/>
              </a:ext>
            </a:extLst>
          </p:cNvPr>
          <p:cNvSpPr>
            <a:spLocks noGrp="1"/>
          </p:cNvSpPr>
          <p:nvPr>
            <p:ph type="title"/>
          </p:nvPr>
        </p:nvSpPr>
        <p:spPr/>
        <p:txBody>
          <a:bodyPr/>
          <a:lstStyle/>
          <a:p>
            <a:r>
              <a:rPr lang="en-US" dirty="0"/>
              <a:t>How I got here</a:t>
            </a:r>
          </a:p>
        </p:txBody>
      </p:sp>
      <p:sp>
        <p:nvSpPr>
          <p:cNvPr id="3" name="Content Placeholder 2">
            <a:extLst>
              <a:ext uri="{FF2B5EF4-FFF2-40B4-BE49-F238E27FC236}">
                <a16:creationId xmlns:a16="http://schemas.microsoft.com/office/drawing/2014/main" id="{CF7DC6ED-BAD8-B358-3359-25C45FAF50E0}"/>
              </a:ext>
            </a:extLst>
          </p:cNvPr>
          <p:cNvSpPr>
            <a:spLocks noGrp="1"/>
          </p:cNvSpPr>
          <p:nvPr>
            <p:ph idx="1"/>
          </p:nvPr>
        </p:nvSpPr>
        <p:spPr/>
        <p:txBody>
          <a:bodyPr/>
          <a:lstStyle/>
          <a:p>
            <a:r>
              <a:rPr lang="en-US" dirty="0"/>
              <a:t>I kept encountering different objections to my basic argument, so developed further arguments to explain their errors</a:t>
            </a:r>
          </a:p>
          <a:p>
            <a:r>
              <a:rPr lang="en-US" dirty="0"/>
              <a:t>Summarized in “Against Intellectual Property After Twenty Years: Looking Back and Looking Forward,” in </a:t>
            </a:r>
            <a:r>
              <a:rPr lang="en-US" i="1" dirty="0"/>
              <a:t>LFFS</a:t>
            </a:r>
          </a:p>
          <a:p>
            <a:r>
              <a:rPr lang="en-US" dirty="0"/>
              <a:t>Sorting out the basic case against IP and responding to various objections required rethinking and clarifying other aspects of libertarian theory, namely the nature and purpose of property rights, contract theory, and so on</a:t>
            </a:r>
          </a:p>
          <a:p>
            <a:r>
              <a:rPr lang="en-US" dirty="0"/>
              <a:t>Figuring out IP and finding ways to explain it to others improved my understanding of other areas of libertarian theory</a:t>
            </a:r>
          </a:p>
          <a:p>
            <a:r>
              <a:rPr lang="en-US" dirty="0"/>
              <a:t>I’ve lost track of how many people have written me or told me that my IP work opened their eyes. That’s gratifying for a writer.</a:t>
            </a:r>
          </a:p>
          <a:p>
            <a:pPr lvl="1"/>
            <a:r>
              <a:rPr lang="en-US" dirty="0"/>
              <a:t>See “</a:t>
            </a:r>
            <a:r>
              <a:rPr lang="en-US" dirty="0">
                <a:hlinkClick r:id="rId2"/>
              </a:rPr>
              <a:t>My IP Odyssey</a:t>
            </a:r>
            <a:r>
              <a:rPr lang="en-US" dirty="0"/>
              <a:t>”</a:t>
            </a:r>
          </a:p>
        </p:txBody>
      </p:sp>
    </p:spTree>
    <p:extLst>
      <p:ext uri="{BB962C8B-B14F-4D97-AF65-F5344CB8AC3E}">
        <p14:creationId xmlns:p14="http://schemas.microsoft.com/office/powerpoint/2010/main" val="3635459734"/>
      </p:ext>
    </p:extLst>
  </p:cSld>
  <p:clrMapOvr>
    <a:masterClrMapping/>
  </p:clrMapOvr>
  <p:transition>
    <p:pull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76E9-94DF-C916-C1CA-E007D40D6021}"/>
              </a:ext>
            </a:extLst>
          </p:cNvPr>
          <p:cNvSpPr>
            <a:spLocks noGrp="1"/>
          </p:cNvSpPr>
          <p:nvPr>
            <p:ph type="title"/>
          </p:nvPr>
        </p:nvSpPr>
        <p:spPr/>
        <p:txBody>
          <a:bodyPr/>
          <a:lstStyle/>
          <a:p>
            <a:r>
              <a:rPr lang="en-US" dirty="0"/>
              <a:t>Absurd Arguments for IP</a:t>
            </a:r>
          </a:p>
        </p:txBody>
      </p:sp>
      <p:sp>
        <p:nvSpPr>
          <p:cNvPr id="3" name="Content Placeholder 2">
            <a:extLst>
              <a:ext uri="{FF2B5EF4-FFF2-40B4-BE49-F238E27FC236}">
                <a16:creationId xmlns:a16="http://schemas.microsoft.com/office/drawing/2014/main" id="{A9F2862D-78B1-BE96-1AC6-F19EED834D87}"/>
              </a:ext>
            </a:extLst>
          </p:cNvPr>
          <p:cNvSpPr>
            <a:spLocks noGrp="1"/>
          </p:cNvSpPr>
          <p:nvPr>
            <p:ph idx="1"/>
          </p:nvPr>
        </p:nvSpPr>
        <p:spPr/>
        <p:txBody>
          <a:bodyPr/>
          <a:lstStyle/>
          <a:p>
            <a:r>
              <a:rPr lang="en-US" dirty="0"/>
              <a:t>“Thank goodness the Swiss did have a Patent Office. That is where Albert Einstein worked and during his time as a patent examiner came up with his theory of relativity.” —Patent attorney Gene Quinn</a:t>
            </a:r>
          </a:p>
          <a:p>
            <a:r>
              <a:rPr lang="en-US" dirty="0"/>
              <a:t>“It is true that other means exist for creative people to profit from their effort. In the case of copyright, authors can charge fees for reading their works to paying audiences. Charles Dickens did this, but his heavy schedule of public performances in the United States, where his works were not protected by copyright, arguably contributed to his untimely death.” —</a:t>
            </a:r>
            <a:r>
              <a:rPr lang="en-US" dirty="0" err="1"/>
              <a:t>Willliam</a:t>
            </a:r>
            <a:r>
              <a:rPr lang="en-US" dirty="0"/>
              <a:t> </a:t>
            </a:r>
            <a:r>
              <a:rPr lang="en-US" dirty="0" err="1"/>
              <a:t>Shughart</a:t>
            </a:r>
            <a:endParaRPr lang="en-US" dirty="0"/>
          </a:p>
          <a:p>
            <a:r>
              <a:rPr lang="en-US" dirty="0"/>
              <a:t>If you are not for IP, you must be in favor of pedophilia. —Sasha Radeta</a:t>
            </a:r>
          </a:p>
        </p:txBody>
      </p:sp>
    </p:spTree>
    <p:extLst>
      <p:ext uri="{BB962C8B-B14F-4D97-AF65-F5344CB8AC3E}">
        <p14:creationId xmlns:p14="http://schemas.microsoft.com/office/powerpoint/2010/main" val="767789914"/>
      </p:ext>
    </p:extLst>
  </p:cSld>
  <p:clrMapOvr>
    <a:masterClrMapping/>
  </p:clrMapOvr>
  <p:transition>
    <p:pull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676E9-94DF-C916-C1CA-E007D40D6021}"/>
              </a:ext>
            </a:extLst>
          </p:cNvPr>
          <p:cNvSpPr>
            <a:spLocks noGrp="1"/>
          </p:cNvSpPr>
          <p:nvPr>
            <p:ph type="title"/>
          </p:nvPr>
        </p:nvSpPr>
        <p:spPr/>
        <p:txBody>
          <a:bodyPr/>
          <a:lstStyle/>
          <a:p>
            <a:r>
              <a:rPr lang="en-US" dirty="0"/>
              <a:t>Absurd Arguments for IP</a:t>
            </a:r>
          </a:p>
        </p:txBody>
      </p:sp>
      <p:sp>
        <p:nvSpPr>
          <p:cNvPr id="3" name="Content Placeholder 2">
            <a:extLst>
              <a:ext uri="{FF2B5EF4-FFF2-40B4-BE49-F238E27FC236}">
                <a16:creationId xmlns:a16="http://schemas.microsoft.com/office/drawing/2014/main" id="{A9F2862D-78B1-BE96-1AC6-F19EED834D87}"/>
              </a:ext>
            </a:extLst>
          </p:cNvPr>
          <p:cNvSpPr>
            <a:spLocks noGrp="1"/>
          </p:cNvSpPr>
          <p:nvPr>
            <p:ph idx="1"/>
          </p:nvPr>
        </p:nvSpPr>
        <p:spPr/>
        <p:txBody>
          <a:bodyPr/>
          <a:lstStyle/>
          <a:p>
            <a:r>
              <a:rPr lang="en-US" dirty="0"/>
              <a:t>If you oppose IP, you are advocating slavery. —</a:t>
            </a:r>
            <a:r>
              <a:rPr lang="en-US" dirty="0" err="1"/>
              <a:t>Wildberry</a:t>
            </a:r>
            <a:endParaRPr lang="en-US" dirty="0"/>
          </a:p>
          <a:p>
            <a:r>
              <a:rPr lang="en-US" dirty="0"/>
              <a:t>“Patents are the heart and core of property rights.” —Ayn Rand</a:t>
            </a:r>
          </a:p>
          <a:p>
            <a:r>
              <a:rPr lang="en-US" dirty="0"/>
              <a:t>Song piracy and file-sharing are the cause of stage collapses at concerts.“</a:t>
            </a:r>
          </a:p>
          <a:p>
            <a:pPr lvl="1"/>
            <a:r>
              <a:rPr lang="en-US" dirty="0"/>
              <a:t>See ”</a:t>
            </a:r>
            <a:r>
              <a:rPr lang="en-US" dirty="0">
                <a:hlinkClick r:id="rId2"/>
              </a:rPr>
              <a:t>Absurd Arguments for IP</a:t>
            </a:r>
            <a:r>
              <a:rPr lang="en-US" dirty="0"/>
              <a:t>” </a:t>
            </a:r>
          </a:p>
          <a:p>
            <a:r>
              <a:rPr lang="en-US" dirty="0"/>
              <a:t>This is one of the issues where there really are no good arguments at all for IP</a:t>
            </a:r>
          </a:p>
          <a:p>
            <a:pPr lvl="1"/>
            <a:r>
              <a:rPr lang="en-US" dirty="0"/>
              <a:t>Similar to the drug war.</a:t>
            </a:r>
          </a:p>
          <a:p>
            <a:pPr lvl="1"/>
            <a:r>
              <a:rPr lang="en-US" dirty="0"/>
              <a:t>“</a:t>
            </a:r>
            <a:r>
              <a:rPr lang="en-US" dirty="0">
                <a:hlinkClick r:id="rId3"/>
              </a:rPr>
              <a:t>There are No Good Arguments for Intellectual Property,” Mises Economics</a:t>
            </a:r>
            <a:r>
              <a:rPr lang="en-US" dirty="0"/>
              <a:t>”</a:t>
            </a:r>
          </a:p>
          <a:p>
            <a:r>
              <a:rPr lang="en-US" dirty="0"/>
              <a:t>They are usually what I call “libertarian creationism,” or utilitarian, both of which are deeply flawed.</a:t>
            </a:r>
          </a:p>
        </p:txBody>
      </p:sp>
    </p:spTree>
    <p:extLst>
      <p:ext uri="{BB962C8B-B14F-4D97-AF65-F5344CB8AC3E}">
        <p14:creationId xmlns:p14="http://schemas.microsoft.com/office/powerpoint/2010/main" val="1072592818"/>
      </p:ext>
    </p:extLst>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D9DE-AD3C-504A-B62B-BCD8C268FF06}"/>
              </a:ext>
            </a:extLst>
          </p:cNvPr>
          <p:cNvSpPr>
            <a:spLocks noGrp="1"/>
          </p:cNvSpPr>
          <p:nvPr>
            <p:ph type="title"/>
          </p:nvPr>
        </p:nvSpPr>
        <p:spPr/>
        <p:txBody>
          <a:bodyPr/>
          <a:lstStyle/>
          <a:p>
            <a:r>
              <a:rPr lang="en-US" dirty="0"/>
              <a:t>Summary of the Case Against IP: The Structure of Human Action</a:t>
            </a:r>
          </a:p>
        </p:txBody>
      </p:sp>
      <p:sp>
        <p:nvSpPr>
          <p:cNvPr id="3" name="Content Placeholder 2">
            <a:extLst>
              <a:ext uri="{FF2B5EF4-FFF2-40B4-BE49-F238E27FC236}">
                <a16:creationId xmlns:a16="http://schemas.microsoft.com/office/drawing/2014/main" id="{DB2FCB5C-1132-6345-AF94-8043A112E4E7}"/>
              </a:ext>
            </a:extLst>
          </p:cNvPr>
          <p:cNvSpPr>
            <a:spLocks noGrp="1"/>
          </p:cNvSpPr>
          <p:nvPr>
            <p:ph idx="1"/>
          </p:nvPr>
        </p:nvSpPr>
        <p:spPr/>
        <p:txBody>
          <a:bodyPr/>
          <a:lstStyle/>
          <a:p>
            <a:r>
              <a:rPr lang="en-US" dirty="0"/>
              <a:t>Humans act: They are </a:t>
            </a:r>
            <a:r>
              <a:rPr lang="en-US" i="1" dirty="0"/>
              <a:t>aware</a:t>
            </a:r>
            <a:r>
              <a:rPr lang="en-US" dirty="0"/>
              <a:t> of and </a:t>
            </a:r>
            <a:r>
              <a:rPr lang="en-US" i="1" dirty="0"/>
              <a:t>uneasy</a:t>
            </a:r>
            <a:r>
              <a:rPr lang="en-US" dirty="0"/>
              <a:t> about an impending future state of affairs.</a:t>
            </a:r>
          </a:p>
          <a:p>
            <a:pPr lvl="1"/>
            <a:r>
              <a:rPr lang="en-US" dirty="0"/>
              <a:t>They are also </a:t>
            </a:r>
            <a:r>
              <a:rPr lang="en-US" i="1" dirty="0"/>
              <a:t>aware of</a:t>
            </a:r>
            <a:r>
              <a:rPr lang="en-US" dirty="0"/>
              <a:t> causal laws and their ability to use available scarce means or resources, to </a:t>
            </a:r>
            <a:r>
              <a:rPr lang="en-US" i="1" dirty="0"/>
              <a:t>causally</a:t>
            </a:r>
            <a:r>
              <a:rPr lang="en-US" dirty="0"/>
              <a:t> interfere with the course of events, to attempt to change some future state of affairs</a:t>
            </a:r>
          </a:p>
          <a:p>
            <a:pPr lvl="1"/>
            <a:r>
              <a:rPr lang="en-US" dirty="0"/>
              <a:t>Note that all successful action requires the actor have </a:t>
            </a:r>
            <a:r>
              <a:rPr lang="en-US" i="1" dirty="0"/>
              <a:t>scarce means</a:t>
            </a:r>
            <a:r>
              <a:rPr lang="en-US" dirty="0"/>
              <a:t> at his disposal, and </a:t>
            </a:r>
            <a:r>
              <a:rPr lang="en-US" i="1" dirty="0"/>
              <a:t>knowledge</a:t>
            </a:r>
            <a:r>
              <a:rPr lang="en-US" dirty="0"/>
              <a:t> (of causal laws; technological and other knowledge) to </a:t>
            </a:r>
            <a:r>
              <a:rPr lang="en-US" i="1" dirty="0"/>
              <a:t>guide</a:t>
            </a:r>
            <a:r>
              <a:rPr lang="en-US" dirty="0"/>
              <a:t> his action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8329034"/>
      </p:ext>
    </p:extLst>
  </p:cSld>
  <p:clrMapOvr>
    <a:masterClrMapping/>
  </p:clrMapOvr>
  <p:transition>
    <p:pull dir="u"/>
  </p:transition>
</p:sld>
</file>

<file path=ppt/theme/theme1.xml><?xml version="1.0" encoding="utf-8"?>
<a:theme xmlns:a="http://schemas.openxmlformats.org/drawingml/2006/main" name="Compass">
  <a:themeElements>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fontScheme name="Compas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66303</TotalTime>
  <Words>1598</Words>
  <Application>Microsoft Macintosh PowerPoint</Application>
  <PresentationFormat>On-screen Show (4:3)</PresentationFormat>
  <Paragraphs>125</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Tahoma</vt:lpstr>
      <vt:lpstr>Wingdings</vt:lpstr>
      <vt:lpstr>Compass</vt:lpstr>
      <vt:lpstr>PowerPoint Presentation</vt:lpstr>
      <vt:lpstr>Overview</vt:lpstr>
      <vt:lpstr>Against IP</vt:lpstr>
      <vt:lpstr>IP Man</vt:lpstr>
      <vt:lpstr>How I got here</vt:lpstr>
      <vt:lpstr>How I got here</vt:lpstr>
      <vt:lpstr>Absurd Arguments for IP</vt:lpstr>
      <vt:lpstr>Absurd Arguments for IP</vt:lpstr>
      <vt:lpstr>Summary of the Case Against IP: The Structure of Human Action</vt:lpstr>
      <vt:lpstr>Summary: Property Rights and Conflict</vt:lpstr>
      <vt:lpstr>Summary: Property Allocation Rules</vt:lpstr>
      <vt:lpstr>Summary: Property Allocation Rules</vt:lpstr>
      <vt:lpstr>Summary: IP as Negative Easement</vt:lpstr>
      <vt:lpstr>Property Rights as a Limit on Action</vt:lpstr>
      <vt:lpstr>All Arguments for IP Are Confused</vt:lpstr>
      <vt:lpstr>Evil State Policies</vt:lpstr>
      <vt:lpstr>Further Reading</vt:lpstr>
    </vt:vector>
  </TitlesOfParts>
  <Company>University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asdfa</dc:title>
  <dc:creator>Peter G. Klein</dc:creator>
  <cp:lastModifiedBy>Stephan Kinsella</cp:lastModifiedBy>
  <cp:revision>970</cp:revision>
  <dcterms:created xsi:type="dcterms:W3CDTF">2010-10-26T12:15:17Z</dcterms:created>
  <dcterms:modified xsi:type="dcterms:W3CDTF">2023-09-24T07:42:18Z</dcterms:modified>
</cp:coreProperties>
</file>